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3"/>
  </p:notesMasterIdLst>
  <p:sldIdLst>
    <p:sldId id="521" r:id="rId2"/>
    <p:sldId id="270" r:id="rId3"/>
    <p:sldId id="520" r:id="rId4"/>
    <p:sldId id="362" r:id="rId5"/>
    <p:sldId id="510" r:id="rId6"/>
    <p:sldId id="511" r:id="rId7"/>
    <p:sldId id="277" r:id="rId8"/>
    <p:sldId id="279" r:id="rId9"/>
    <p:sldId id="280" r:id="rId10"/>
    <p:sldId id="512" r:id="rId11"/>
    <p:sldId id="281" r:id="rId12"/>
    <p:sldId id="284" r:id="rId13"/>
    <p:sldId id="475" r:id="rId14"/>
    <p:sldId id="478" r:id="rId15"/>
    <p:sldId id="514" r:id="rId16"/>
    <p:sldId id="515" r:id="rId17"/>
    <p:sldId id="516" r:id="rId18"/>
    <p:sldId id="517" r:id="rId19"/>
    <p:sldId id="507" r:id="rId20"/>
    <p:sldId id="508" r:id="rId21"/>
    <p:sldId id="509" r:id="rId22"/>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24" autoAdjust="0"/>
  </p:normalViewPr>
  <p:slideViewPr>
    <p:cSldViewPr>
      <p:cViewPr varScale="1">
        <p:scale>
          <a:sx n="70" d="100"/>
          <a:sy n="70" d="100"/>
        </p:scale>
        <p:origin x="-138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169BF70-C9A8-4C98-9D74-3EB0D8A44220}" type="datetimeFigureOut">
              <a:rPr lang="fa-IR" smtClean="0"/>
              <a:pPr/>
              <a:t>12/16/1437</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2761C3E-46DC-44FD-9EE1-220F25F8B4F4}" type="slidenum">
              <a:rPr lang="fa-IR" smtClean="0"/>
              <a:pPr/>
              <a:t>‹#›</a:t>
            </a:fld>
            <a:endParaRPr lang="fa-IR"/>
          </a:p>
        </p:txBody>
      </p:sp>
    </p:spTree>
    <p:extLst>
      <p:ext uri="{BB962C8B-B14F-4D97-AF65-F5344CB8AC3E}">
        <p14:creationId xmlns:p14="http://schemas.microsoft.com/office/powerpoint/2010/main" val="20170487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92761C3E-46DC-44FD-9EE1-220F25F8B4F4}" type="slidenum">
              <a:rPr lang="fa-IR" smtClean="0"/>
              <a:pPr/>
              <a:t>4</a:t>
            </a:fld>
            <a:endParaRPr lang="fa-IR"/>
          </a:p>
        </p:txBody>
      </p:sp>
    </p:spTree>
    <p:extLst>
      <p:ext uri="{BB962C8B-B14F-4D97-AF65-F5344CB8AC3E}">
        <p14:creationId xmlns:p14="http://schemas.microsoft.com/office/powerpoint/2010/main" val="2567962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92761C3E-46DC-44FD-9EE1-220F25F8B4F4}" type="slidenum">
              <a:rPr lang="fa-IR" smtClean="0"/>
              <a:pPr/>
              <a:t>19</a:t>
            </a:fld>
            <a:endParaRPr lang="fa-IR"/>
          </a:p>
        </p:txBody>
      </p:sp>
    </p:spTree>
    <p:extLst>
      <p:ext uri="{BB962C8B-B14F-4D97-AF65-F5344CB8AC3E}">
        <p14:creationId xmlns:p14="http://schemas.microsoft.com/office/powerpoint/2010/main" val="3882643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92761C3E-46DC-44FD-9EE1-220F25F8B4F4}" type="slidenum">
              <a:rPr lang="fa-IR" smtClean="0"/>
              <a:pPr/>
              <a:t>20</a:t>
            </a:fld>
            <a:endParaRPr lang="fa-IR"/>
          </a:p>
        </p:txBody>
      </p:sp>
    </p:spTree>
    <p:extLst>
      <p:ext uri="{BB962C8B-B14F-4D97-AF65-F5344CB8AC3E}">
        <p14:creationId xmlns:p14="http://schemas.microsoft.com/office/powerpoint/2010/main" val="607931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77B29AFB-B5C9-4E8E-A461-4464FEE5D141}" type="datetimeFigureOut">
              <a:rPr lang="fa-IR" smtClean="0"/>
              <a:pPr/>
              <a:t>12/16/1437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818B13C-5E03-4216-A584-82A664F9C08F}" type="slidenum">
              <a:rPr lang="fa-IR" smtClean="0"/>
              <a:pPr/>
              <a:t>‹#›</a:t>
            </a:fld>
            <a:endParaRPr lang="fa-IR"/>
          </a:p>
        </p:txBody>
      </p:sp>
    </p:spTree>
  </p:cSld>
  <p:clrMapOvr>
    <a:masterClrMapping/>
  </p:clrMapOvr>
  <p:transition advTm="900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7B29AFB-B5C9-4E8E-A461-4464FEE5D141}" type="datetimeFigureOut">
              <a:rPr lang="fa-IR" smtClean="0"/>
              <a:pPr/>
              <a:t>12/16/1437</a:t>
            </a:fld>
            <a:endParaRPr lang="fa-I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818B13C-5E03-4216-A584-82A664F9C08F}"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9000">
    <p:random/>
  </p:transition>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package" Target="../embeddings/Microsoft_Word_Document1.docx"/></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r>
              <a:rPr lang="fa-IR" dirty="0" smtClean="0">
                <a:cs typeface="B Titr" pitchFamily="2" charset="-78"/>
              </a:rPr>
              <a:t>ثبت داده های مرگ ومیر در ایران</a:t>
            </a:r>
            <a:endParaRPr lang="en-US" dirty="0">
              <a:cs typeface="B Titr" pitchFamily="2" charset="-78"/>
            </a:endParaRPr>
          </a:p>
        </p:txBody>
      </p:sp>
    </p:spTree>
    <p:extLst>
      <p:ext uri="{BB962C8B-B14F-4D97-AF65-F5344CB8AC3E}">
        <p14:creationId xmlns:p14="http://schemas.microsoft.com/office/powerpoint/2010/main" val="967276798"/>
      </p:ext>
    </p:extLst>
  </p:cSld>
  <p:clrMapOvr>
    <a:masterClrMapping/>
  </p:clrMapOvr>
  <p:transition advTm="9000">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a:xfrm>
            <a:off x="755576" y="274638"/>
            <a:ext cx="7931224" cy="490066"/>
          </a:xfrm>
        </p:spPr>
        <p:txBody>
          <a:bodyPr>
            <a:normAutofit fontScale="90000"/>
          </a:bodyPr>
          <a:lstStyle/>
          <a:p>
            <a:r>
              <a:rPr lang="fa-IR" sz="4800" dirty="0">
                <a:solidFill>
                  <a:srgbClr val="FFFF00"/>
                </a:solidFill>
                <a:cs typeface="B Homa" pitchFamily="2" charset="-78"/>
              </a:rPr>
              <a:t>اهميت  اطلاعات مرگ و مير</a:t>
            </a:r>
            <a:endParaRPr lang="en-AU" sz="4800" dirty="0">
              <a:solidFill>
                <a:srgbClr val="FFFF00"/>
              </a:solidFill>
              <a:cs typeface="B Homa" pitchFamily="2" charset="-78"/>
            </a:endParaRPr>
          </a:p>
        </p:txBody>
      </p:sp>
      <p:sp>
        <p:nvSpPr>
          <p:cNvPr id="12293" name="Rectangle 5"/>
          <p:cNvSpPr>
            <a:spLocks noGrp="1" noChangeArrowheads="1"/>
          </p:cNvSpPr>
          <p:nvPr>
            <p:ph type="body" idx="1"/>
          </p:nvPr>
        </p:nvSpPr>
        <p:spPr>
          <a:xfrm>
            <a:off x="395536" y="908720"/>
            <a:ext cx="8352928" cy="4680520"/>
          </a:xfrm>
        </p:spPr>
        <p:txBody>
          <a:bodyPr>
            <a:normAutofit/>
          </a:bodyPr>
          <a:lstStyle/>
          <a:p>
            <a:pPr algn="r" rtl="1">
              <a:buFont typeface="Wingdings" pitchFamily="2" charset="2"/>
              <a:buNone/>
            </a:pPr>
            <a:r>
              <a:rPr lang="fa-IR" dirty="0" smtClean="0">
                <a:cs typeface="Titr" pitchFamily="2" charset="-78"/>
              </a:rPr>
              <a:t>اطلاعات </a:t>
            </a:r>
            <a:r>
              <a:rPr lang="fa-IR" dirty="0">
                <a:cs typeface="Titr" pitchFamily="2" charset="-78"/>
              </a:rPr>
              <a:t>دقيق درباره  سطح و علل مرگ  جمعيت </a:t>
            </a:r>
            <a:r>
              <a:rPr lang="fa-IR" dirty="0" smtClean="0">
                <a:cs typeface="Titr" pitchFamily="2" charset="-78"/>
              </a:rPr>
              <a:t>جزء </a:t>
            </a:r>
            <a:r>
              <a:rPr lang="fa-IR" dirty="0">
                <a:cs typeface="Titr" pitchFamily="2" charset="-78"/>
              </a:rPr>
              <a:t>دادهاي </a:t>
            </a:r>
            <a:r>
              <a:rPr lang="fa-IR" dirty="0" smtClean="0">
                <a:cs typeface="Titr" pitchFamily="2" charset="-78"/>
              </a:rPr>
              <a:t>اساسي  برای موارد </a:t>
            </a:r>
            <a:r>
              <a:rPr lang="fa-IR" dirty="0">
                <a:cs typeface="Titr" pitchFamily="2" charset="-78"/>
              </a:rPr>
              <a:t>زير است:</a:t>
            </a:r>
          </a:p>
          <a:p>
            <a:pPr algn="r" rtl="1">
              <a:buFont typeface="Wingdings" pitchFamily="2" charset="2"/>
              <a:buNone/>
            </a:pPr>
            <a:endParaRPr lang="fa-IR" sz="1800" dirty="0">
              <a:cs typeface="Titr" pitchFamily="2" charset="-78"/>
            </a:endParaRPr>
          </a:p>
          <a:p>
            <a:pPr algn="r" rtl="1">
              <a:buFont typeface="Wingdings" pitchFamily="2" charset="2"/>
              <a:buChar char="v"/>
            </a:pPr>
            <a:r>
              <a:rPr lang="fa-IR" sz="2800" b="1" dirty="0" smtClean="0">
                <a:latin typeface="Niagara Engraved" pitchFamily="82" charset="0"/>
                <a:cs typeface="Nazanin" pitchFamily="2" charset="-78"/>
              </a:rPr>
              <a:t>سياست گذاری، برنامه </a:t>
            </a:r>
            <a:r>
              <a:rPr lang="fa-IR" sz="2800" b="1" dirty="0">
                <a:latin typeface="Niagara Engraved" pitchFamily="82" charset="0"/>
                <a:cs typeface="Nazanin" pitchFamily="2" charset="-78"/>
              </a:rPr>
              <a:t>ريزي  و اولويت بندي  نظام </a:t>
            </a:r>
            <a:r>
              <a:rPr lang="fa-IR" sz="2800" b="1" dirty="0" smtClean="0">
                <a:latin typeface="Niagara Engraved" pitchFamily="82" charset="0"/>
                <a:cs typeface="Nazanin" pitchFamily="2" charset="-78"/>
              </a:rPr>
              <a:t>سلامت و </a:t>
            </a:r>
            <a:r>
              <a:rPr lang="fa-IR" sz="2800" b="1" dirty="0" smtClean="0">
                <a:solidFill>
                  <a:srgbClr val="C00000"/>
                </a:solidFill>
                <a:latin typeface="Niagara Engraved" pitchFamily="82" charset="0"/>
                <a:cs typeface="Nazanin" pitchFamily="2" charset="-78"/>
              </a:rPr>
              <a:t>ساير بخش های توسعه</a:t>
            </a:r>
            <a:endParaRPr lang="fa-IR" sz="2800" b="1" dirty="0">
              <a:solidFill>
                <a:srgbClr val="C00000"/>
              </a:solidFill>
              <a:latin typeface="Niagara Engraved" pitchFamily="82" charset="0"/>
              <a:cs typeface="Nazanin" pitchFamily="2" charset="-78"/>
            </a:endParaRPr>
          </a:p>
          <a:p>
            <a:pPr algn="r" rtl="1">
              <a:buFont typeface="Wingdings" pitchFamily="2" charset="2"/>
              <a:buChar char="v"/>
            </a:pPr>
            <a:r>
              <a:rPr lang="fa-IR" sz="2800" b="1" dirty="0">
                <a:latin typeface="Niagara Engraved" pitchFamily="82" charset="0"/>
                <a:cs typeface="Nazanin" pitchFamily="2" charset="-78"/>
              </a:rPr>
              <a:t>تخصيص منابع لازم براي برنامه ها و مداخلات </a:t>
            </a:r>
            <a:r>
              <a:rPr lang="fa-IR" sz="2800" b="1" dirty="0" smtClean="0">
                <a:latin typeface="Niagara Engraved" pitchFamily="82" charset="0"/>
                <a:cs typeface="Nazanin" pitchFamily="2" charset="-78"/>
              </a:rPr>
              <a:t>سلامت و توسعه</a:t>
            </a:r>
            <a:endParaRPr lang="fa-IR" sz="2800" b="1" dirty="0">
              <a:latin typeface="Niagara Engraved" pitchFamily="82" charset="0"/>
              <a:cs typeface="Nazanin" pitchFamily="2" charset="-78"/>
            </a:endParaRPr>
          </a:p>
          <a:p>
            <a:pPr algn="r" rtl="1">
              <a:buFont typeface="Wingdings" pitchFamily="2" charset="2"/>
              <a:buChar char="v"/>
            </a:pPr>
            <a:r>
              <a:rPr lang="fa-IR" sz="2800" b="1" dirty="0">
                <a:latin typeface="Niagara Engraved" pitchFamily="82" charset="0"/>
                <a:cs typeface="Nazanin" pitchFamily="2" charset="-78"/>
              </a:rPr>
              <a:t>پايش و ارزشيابي برنامه هاي </a:t>
            </a:r>
            <a:r>
              <a:rPr lang="fa-IR" sz="2800" b="1" dirty="0" smtClean="0">
                <a:latin typeface="Niagara Engraved" pitchFamily="82" charset="0"/>
                <a:cs typeface="Nazanin" pitchFamily="2" charset="-78"/>
              </a:rPr>
              <a:t> سلامت وسایر برنامه های توسعه </a:t>
            </a:r>
            <a:r>
              <a:rPr lang="en-US" sz="2800" b="1" dirty="0" smtClean="0">
                <a:latin typeface="Arial" pitchFamily="34" charset="0"/>
                <a:cs typeface="Arial" pitchFamily="34" charset="0"/>
              </a:rPr>
              <a:t>(MDGs)</a:t>
            </a:r>
            <a:endParaRPr lang="fa-IR" sz="2800" b="1" dirty="0">
              <a:latin typeface="Arial" pitchFamily="34" charset="0"/>
              <a:cs typeface="Arial" pitchFamily="34" charset="0"/>
            </a:endParaRPr>
          </a:p>
          <a:p>
            <a:pPr algn="r" rtl="1">
              <a:buFont typeface="Wingdings" pitchFamily="2" charset="2"/>
              <a:buChar char="v"/>
            </a:pPr>
            <a:r>
              <a:rPr lang="fa-IR" sz="2800" b="1" dirty="0">
                <a:latin typeface="Niagara Engraved" pitchFamily="82" charset="0"/>
                <a:cs typeface="Nazanin" pitchFamily="2" charset="-78"/>
              </a:rPr>
              <a:t>ارايه اولويتهاي لازم براي تحقيقات اپيدميو لوژيک </a:t>
            </a:r>
            <a:endParaRPr lang="fa-IR" sz="2800" b="1" dirty="0" smtClean="0">
              <a:latin typeface="Niagara Engraved" pitchFamily="82" charset="0"/>
              <a:cs typeface="Nazanin" pitchFamily="2" charset="-78"/>
            </a:endParaRPr>
          </a:p>
          <a:p>
            <a:pPr algn="r" rtl="1">
              <a:buNone/>
            </a:pPr>
            <a:r>
              <a:rPr lang="fa-IR" sz="2800" b="1" dirty="0" smtClean="0">
                <a:latin typeface="Niagara Engraved" pitchFamily="82" charset="0"/>
                <a:cs typeface="Nazanin" pitchFamily="2" charset="-78"/>
              </a:rPr>
              <a:t>    همه موارد فوق مشروط </a:t>
            </a:r>
            <a:r>
              <a:rPr lang="fa-IR" sz="2800" b="1" smtClean="0">
                <a:latin typeface="Niagara Engraved" pitchFamily="82" charset="0"/>
                <a:cs typeface="Nazanin" pitchFamily="2" charset="-78"/>
              </a:rPr>
              <a:t>بر اين </a:t>
            </a:r>
            <a:r>
              <a:rPr lang="fa-IR" sz="2800" b="1" dirty="0" smtClean="0">
                <a:latin typeface="Niagara Engraved" pitchFamily="82" charset="0"/>
                <a:cs typeface="Nazanin" pitchFamily="2" charset="-78"/>
              </a:rPr>
              <a:t>است که اطلاعات دقیق و به موقع باشد</a:t>
            </a:r>
            <a:endParaRPr lang="en-AU" sz="2800" b="1" dirty="0">
              <a:latin typeface="Niagara Engraved" pitchFamily="82" charset="0"/>
              <a:cs typeface="Nazanin" pitchFamily="2" charset="-78"/>
            </a:endParaRP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395288" y="274638"/>
            <a:ext cx="8291512" cy="4954587"/>
          </a:xfrm>
        </p:spPr>
        <p:txBody>
          <a:bodyPr/>
          <a:lstStyle/>
          <a:p>
            <a:pPr eaLnBrk="1" hangingPunct="1"/>
            <a:r>
              <a:rPr lang="ar-SA" b="1" smtClean="0">
                <a:solidFill>
                  <a:schemeClr val="accent2"/>
                </a:solidFill>
              </a:rPr>
              <a:t>مرگ</a:t>
            </a:r>
            <a:r>
              <a:rPr lang="en-US" b="1" smtClean="0">
                <a:solidFill>
                  <a:schemeClr val="accent2"/>
                </a:solidFill>
              </a:rPr>
              <a:t>(Death)</a:t>
            </a:r>
            <a:r>
              <a:rPr lang="en-US" smtClean="0">
                <a:solidFill>
                  <a:schemeClr val="accent2"/>
                </a:solidFill>
              </a:rPr>
              <a:t> </a:t>
            </a:r>
            <a:r>
              <a:rPr lang="fa-IR" smtClean="0">
                <a:solidFill>
                  <a:schemeClr val="accent2"/>
                </a:solidFill>
              </a:rPr>
              <a:t>: </a:t>
            </a:r>
            <a:br>
              <a:rPr lang="fa-IR" smtClean="0">
                <a:solidFill>
                  <a:schemeClr val="accent2"/>
                </a:solidFill>
              </a:rPr>
            </a:br>
            <a:r>
              <a:rPr lang="ar-SA" smtClean="0">
                <a:solidFill>
                  <a:schemeClr val="accent2"/>
                </a:solidFill>
                <a:cs typeface="B Titr" pitchFamily="2" charset="-78"/>
              </a:rPr>
              <a:t>از بين رفتن دائمي تم</a:t>
            </a:r>
            <a:r>
              <a:rPr lang="fa-IR" smtClean="0">
                <a:solidFill>
                  <a:schemeClr val="accent2"/>
                </a:solidFill>
                <a:cs typeface="B Titr" pitchFamily="2" charset="-78"/>
              </a:rPr>
              <a:t>ـ</a:t>
            </a:r>
            <a:r>
              <a:rPr lang="ar-SA" smtClean="0">
                <a:solidFill>
                  <a:schemeClr val="accent2"/>
                </a:solidFill>
                <a:cs typeface="B Titr" pitchFamily="2" charset="-78"/>
              </a:rPr>
              <a:t>ام نشانه</a:t>
            </a:r>
            <a:r>
              <a:rPr lang="fa-IR" smtClean="0">
                <a:solidFill>
                  <a:schemeClr val="accent2"/>
                </a:solidFill>
              </a:rPr>
              <a:t>‌</a:t>
            </a:r>
            <a:r>
              <a:rPr lang="ar-SA" smtClean="0">
                <a:solidFill>
                  <a:schemeClr val="accent2"/>
                </a:solidFill>
                <a:cs typeface="B Titr" pitchFamily="2" charset="-78"/>
              </a:rPr>
              <a:t>هاي حيات در هر زماني </a:t>
            </a:r>
            <a:r>
              <a:rPr lang="ar-SA" b="1" smtClean="0">
                <a:solidFill>
                  <a:schemeClr val="accent2"/>
                </a:solidFill>
                <a:cs typeface="B Titr" pitchFamily="2" charset="-78"/>
              </a:rPr>
              <a:t>بع</a:t>
            </a:r>
            <a:r>
              <a:rPr lang="fa-IR" b="1" smtClean="0">
                <a:solidFill>
                  <a:schemeClr val="accent2"/>
                </a:solidFill>
                <a:cs typeface="B Titr" pitchFamily="2" charset="-78"/>
              </a:rPr>
              <a:t>ـ</a:t>
            </a:r>
            <a:r>
              <a:rPr lang="ar-SA" b="1" smtClean="0">
                <a:solidFill>
                  <a:schemeClr val="accent2"/>
                </a:solidFill>
                <a:cs typeface="B Titr" pitchFamily="2" charset="-78"/>
              </a:rPr>
              <a:t>د از تولد زنده</a:t>
            </a:r>
            <a:r>
              <a:rPr lang="ar-SA" smtClean="0">
                <a:solidFill>
                  <a:schemeClr val="accent2"/>
                </a:solidFill>
                <a:cs typeface="B Titr" pitchFamily="2" charset="-78"/>
              </a:rPr>
              <a:t> ( قطع علائم</a:t>
            </a:r>
            <a:r>
              <a:rPr lang="fa-IR" smtClean="0">
                <a:solidFill>
                  <a:schemeClr val="accent2"/>
                </a:solidFill>
                <a:cs typeface="B Titr" pitchFamily="2" charset="-78"/>
              </a:rPr>
              <a:t> حیـاتی</a:t>
            </a:r>
            <a:r>
              <a:rPr lang="ar-SA" smtClean="0">
                <a:solidFill>
                  <a:schemeClr val="accent2"/>
                </a:solidFill>
                <a:cs typeface="B Titr" pitchFamily="2" charset="-78"/>
              </a:rPr>
              <a:t> بدون بازگش</a:t>
            </a:r>
            <a:r>
              <a:rPr lang="fa-IR" smtClean="0">
                <a:solidFill>
                  <a:schemeClr val="accent2"/>
                </a:solidFill>
                <a:cs typeface="B Titr" pitchFamily="2" charset="-78"/>
              </a:rPr>
              <a:t>ـ</a:t>
            </a:r>
            <a:r>
              <a:rPr lang="ar-SA" smtClean="0">
                <a:solidFill>
                  <a:schemeClr val="accent2"/>
                </a:solidFill>
                <a:cs typeface="B Titr" pitchFamily="2" charset="-78"/>
              </a:rPr>
              <a:t>ت زندگي بعد از تولد زنده</a:t>
            </a:r>
            <a:r>
              <a:rPr lang="fa-IR" smtClean="0">
                <a:solidFill>
                  <a:schemeClr val="accent2"/>
                </a:solidFill>
                <a:cs typeface="B Titr" pitchFamily="2" charset="-78"/>
              </a:rPr>
              <a:t>)</a:t>
            </a:r>
            <a:r>
              <a:rPr lang="en-US" smtClean="0">
                <a:solidFill>
                  <a:schemeClr val="accent2"/>
                </a:solidFill>
                <a:cs typeface="B Titr" pitchFamily="2" charset="-78"/>
              </a:rPr>
              <a:t/>
            </a:r>
            <a:br>
              <a:rPr lang="en-US" smtClean="0">
                <a:solidFill>
                  <a:schemeClr val="accent2"/>
                </a:solidFill>
                <a:cs typeface="B Titr" pitchFamily="2" charset="-78"/>
              </a:rPr>
            </a:br>
            <a:endParaRPr lang="en-US" smtClean="0">
              <a:solidFill>
                <a:schemeClr val="accent2"/>
              </a:solidFill>
              <a:cs typeface="B Titr" pitchFamily="2" charset="-78"/>
            </a:endParaRPr>
          </a:p>
        </p:txBody>
      </p:sp>
    </p:spTree>
    <p:extLst>
      <p:ext uri="{BB962C8B-B14F-4D97-AF65-F5344CB8AC3E}">
        <p14:creationId xmlns:p14="http://schemas.microsoft.com/office/powerpoint/2010/main" val="2951758751"/>
      </p:ext>
    </p:extLst>
  </p:cSld>
  <p:clrMapOvr>
    <a:masterClrMapping/>
  </p:clrMapOvr>
  <p:transition advTm="9000">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Nazanin" pitchFamily="2" charset="-78"/>
              </a:rPr>
              <a:t>شاخص ها مرگ و میر</a:t>
            </a:r>
            <a:endParaRPr lang="fa-IR" dirty="0">
              <a:cs typeface="B Nazanin" pitchFamily="2" charset="-78"/>
            </a:endParaRPr>
          </a:p>
        </p:txBody>
      </p:sp>
      <p:sp>
        <p:nvSpPr>
          <p:cNvPr id="3" name="Content Placeholder 2"/>
          <p:cNvSpPr>
            <a:spLocks noGrp="1"/>
          </p:cNvSpPr>
          <p:nvPr>
            <p:ph idx="1"/>
          </p:nvPr>
        </p:nvSpPr>
        <p:spPr/>
        <p:txBody>
          <a:bodyPr>
            <a:normAutofit fontScale="92500"/>
          </a:bodyPr>
          <a:lstStyle/>
          <a:p>
            <a:r>
              <a:rPr lang="fa-IR" dirty="0" smtClean="0">
                <a:cs typeface="B Nazanin" pitchFamily="2" charset="-78"/>
              </a:rPr>
              <a:t>شاخص مرگ کودکان</a:t>
            </a:r>
          </a:p>
          <a:p>
            <a:r>
              <a:rPr lang="fa-IR" dirty="0" smtClean="0">
                <a:cs typeface="B Nazanin" pitchFamily="2" charset="-78"/>
              </a:rPr>
              <a:t>شاخص مرگ مادارن</a:t>
            </a:r>
          </a:p>
          <a:p>
            <a:r>
              <a:rPr lang="fa-IR" dirty="0" smtClean="0">
                <a:cs typeface="B Nazanin" pitchFamily="2" charset="-78"/>
              </a:rPr>
              <a:t>شاخص مرگ بزرگسالان  15 تا 60 سالگی (</a:t>
            </a:r>
            <a:r>
              <a:rPr lang="en-US" dirty="0" smtClean="0">
                <a:cs typeface="B Nazanin" pitchFamily="2" charset="-78"/>
              </a:rPr>
              <a:t>(45q15 </a:t>
            </a:r>
            <a:r>
              <a:rPr lang="fa-IR" dirty="0" smtClean="0">
                <a:cs typeface="B Nazanin" pitchFamily="2" charset="-78"/>
              </a:rPr>
              <a:t>و احتمال مرگ 30 تا 70 ساله</a:t>
            </a:r>
          </a:p>
          <a:p>
            <a:r>
              <a:rPr lang="fa-IR" dirty="0" smtClean="0">
                <a:cs typeface="B Nazanin" pitchFamily="2" charset="-78"/>
              </a:rPr>
              <a:t>شاخص خام مرگ</a:t>
            </a:r>
          </a:p>
          <a:p>
            <a:r>
              <a:rPr lang="fa-IR" dirty="0" smtClean="0">
                <a:cs typeface="B Nazanin" pitchFamily="2" charset="-78"/>
              </a:rPr>
              <a:t>امید زندگی</a:t>
            </a:r>
          </a:p>
          <a:p>
            <a:r>
              <a:rPr lang="fa-IR" dirty="0" smtClean="0">
                <a:cs typeface="B Nazanin" pitchFamily="2" charset="-78"/>
              </a:rPr>
              <a:t>شاخص های علت های مرگ (میزان و نسبت)</a:t>
            </a:r>
          </a:p>
          <a:p>
            <a:r>
              <a:rPr lang="fa-IR" dirty="0" smtClean="0">
                <a:cs typeface="B Nazanin" pitchFamily="2" charset="-78"/>
              </a:rPr>
              <a:t>سالهای از دست رفته عمر به دلیل مرگ زود رس </a:t>
            </a:r>
            <a:r>
              <a:rPr lang="en-US" dirty="0" smtClean="0">
                <a:cs typeface="B Nazanin" pitchFamily="2" charset="-78"/>
              </a:rPr>
              <a:t>YLL </a:t>
            </a:r>
            <a:r>
              <a:rPr lang="fa-IR" dirty="0" smtClean="0">
                <a:cs typeface="B Nazanin" pitchFamily="2" charset="-78"/>
              </a:rPr>
              <a:t>و </a:t>
            </a:r>
            <a:r>
              <a:rPr lang="en-US" dirty="0" smtClean="0">
                <a:cs typeface="B Nazanin" pitchFamily="2" charset="-78"/>
              </a:rPr>
              <a:t>DALY</a:t>
            </a:r>
            <a:endParaRPr lang="fa-IR" dirty="0">
              <a:cs typeface="B Nazanin" pitchFamily="2" charset="-78"/>
            </a:endParaRPr>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31640" y="1340768"/>
            <a:ext cx="7272808" cy="4524315"/>
          </a:xfrm>
          <a:prstGeom prst="rect">
            <a:avLst/>
          </a:prstGeom>
        </p:spPr>
        <p:txBody>
          <a:bodyPr wrap="square">
            <a:spAutoFit/>
          </a:bodyPr>
          <a:lstStyle/>
          <a:p>
            <a:r>
              <a:rPr lang="ar-SA" sz="3200" b="1" dirty="0">
                <a:solidFill>
                  <a:schemeClr val="accent2"/>
                </a:solidFill>
              </a:rPr>
              <a:t>تاريخچة جمع آوري آمار مرگ و مير و علل مربوطه در كشور</a:t>
            </a:r>
            <a:r>
              <a:rPr lang="en-US" sz="3200" b="1" dirty="0">
                <a:solidFill>
                  <a:schemeClr val="accent2"/>
                </a:solidFill>
              </a:rPr>
              <a:t> :</a:t>
            </a:r>
            <a:br>
              <a:rPr lang="en-US" sz="3200" b="1" dirty="0">
                <a:solidFill>
                  <a:schemeClr val="accent2"/>
                </a:solidFill>
              </a:rPr>
            </a:br>
            <a:r>
              <a:rPr lang="fa-IR" sz="3200" dirty="0"/>
              <a:t> </a:t>
            </a:r>
            <a:r>
              <a:rPr lang="ar-SA" sz="3200" dirty="0">
                <a:cs typeface="B Titr" pitchFamily="2" charset="-78"/>
              </a:rPr>
              <a:t>نشريات آمار مرگ و مير و علل مربوطه در وزارت بهداشت از قديمي</a:t>
            </a:r>
            <a:r>
              <a:rPr lang="fa-IR" sz="3200" dirty="0"/>
              <a:t>‌</a:t>
            </a:r>
            <a:r>
              <a:rPr lang="ar-SA" sz="3200" dirty="0">
                <a:cs typeface="B Titr" pitchFamily="2" charset="-78"/>
              </a:rPr>
              <a:t>ترين منابع مكتوب اطلاعات مرگ و مير در كشور مي</a:t>
            </a:r>
            <a:r>
              <a:rPr lang="fa-IR" sz="3200" dirty="0"/>
              <a:t>‌</a:t>
            </a:r>
            <a:r>
              <a:rPr lang="ar-SA" sz="3200" dirty="0">
                <a:cs typeface="B Titr" pitchFamily="2" charset="-78"/>
              </a:rPr>
              <a:t>باشد</a:t>
            </a:r>
            <a:r>
              <a:rPr lang="en-US" sz="3200" dirty="0">
                <a:cs typeface="B Titr" pitchFamily="2" charset="-78"/>
              </a:rPr>
              <a:t> .</a:t>
            </a:r>
            <a:br>
              <a:rPr lang="en-US" sz="3200" dirty="0">
                <a:cs typeface="B Titr" pitchFamily="2" charset="-78"/>
              </a:rPr>
            </a:br>
            <a:r>
              <a:rPr lang="fa-IR" sz="3200" dirty="0">
                <a:cs typeface="B Titr" pitchFamily="2" charset="-78"/>
              </a:rPr>
              <a:t> </a:t>
            </a:r>
            <a:r>
              <a:rPr lang="ar-SA" sz="3200" dirty="0">
                <a:cs typeface="B Titr" pitchFamily="2" charset="-78"/>
              </a:rPr>
              <a:t>اولين نشريه مربوط به سال 1345 است كه اطلاعات مرگ و مير و علل مربوطه را از 12 شهر </a:t>
            </a:r>
            <a:r>
              <a:rPr lang="fa-IR" sz="3200" dirty="0">
                <a:cs typeface="B Titr" pitchFamily="2" charset="-78"/>
              </a:rPr>
              <a:t>م</a:t>
            </a:r>
            <a:r>
              <a:rPr lang="ar-SA" sz="3200" dirty="0">
                <a:cs typeface="B Titr" pitchFamily="2" charset="-78"/>
              </a:rPr>
              <a:t>نتخب كشور جمع</a:t>
            </a:r>
            <a:r>
              <a:rPr lang="fa-IR" sz="3200" dirty="0"/>
              <a:t>‌</a:t>
            </a:r>
            <a:r>
              <a:rPr lang="ar-SA" sz="3200" dirty="0">
                <a:cs typeface="B Titr" pitchFamily="2" charset="-78"/>
              </a:rPr>
              <a:t>آوري كرده و اين روند تا سال 1373 به 24 شهر انتخابي افزايش يافت</a:t>
            </a:r>
            <a:endParaRPr lang="en-US" sz="3200" dirty="0"/>
          </a:p>
        </p:txBody>
      </p:sp>
    </p:spTree>
    <p:extLst>
      <p:ext uri="{BB962C8B-B14F-4D97-AF65-F5344CB8AC3E}">
        <p14:creationId xmlns:p14="http://schemas.microsoft.com/office/powerpoint/2010/main" val="1536020157"/>
      </p:ext>
    </p:extLst>
  </p:cSld>
  <p:clrMapOvr>
    <a:masterClrMapping/>
  </p:clrMapOvr>
  <p:transition advTm="9000">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332656"/>
            <a:ext cx="7704856" cy="4524315"/>
          </a:xfrm>
          <a:prstGeom prst="rect">
            <a:avLst/>
          </a:prstGeom>
        </p:spPr>
        <p:txBody>
          <a:bodyPr wrap="square">
            <a:spAutoFit/>
          </a:bodyPr>
          <a:lstStyle/>
          <a:p>
            <a:r>
              <a:rPr lang="ar-SA" sz="3200" dirty="0">
                <a:cs typeface="B Titr" pitchFamily="2" charset="-78"/>
              </a:rPr>
              <a:t>از سال 1378 برنامه جمع</a:t>
            </a:r>
            <a:r>
              <a:rPr lang="fa-IR" sz="3200" dirty="0"/>
              <a:t>‌</a:t>
            </a:r>
            <a:r>
              <a:rPr lang="ar-SA" sz="3200" dirty="0">
                <a:cs typeface="B Titr" pitchFamily="2" charset="-78"/>
              </a:rPr>
              <a:t>آوري ثبت مرگ بر اساس علت، سن و جنس با استفاده از همة منابع موجود</a:t>
            </a:r>
            <a:r>
              <a:rPr lang="fa-IR" sz="3200" dirty="0">
                <a:cs typeface="B Titr" pitchFamily="2" charset="-78"/>
              </a:rPr>
              <a:t> و</a:t>
            </a:r>
            <a:r>
              <a:rPr lang="ar-SA" sz="3200" dirty="0">
                <a:cs typeface="B Titr" pitchFamily="2" charset="-78"/>
              </a:rPr>
              <a:t> ممكن در ابتدا در 4 اس</a:t>
            </a:r>
            <a:r>
              <a:rPr lang="fa-IR" sz="3200" dirty="0">
                <a:cs typeface="B Titr" pitchFamily="2" charset="-78"/>
              </a:rPr>
              <a:t>ت</a:t>
            </a:r>
            <a:r>
              <a:rPr lang="ar-SA" sz="3200" dirty="0">
                <a:cs typeface="B Titr" pitchFamily="2" charset="-78"/>
              </a:rPr>
              <a:t>ان و سپس در 10 اس</a:t>
            </a:r>
            <a:r>
              <a:rPr lang="fa-IR" sz="3200" dirty="0">
                <a:cs typeface="B Titr" pitchFamily="2" charset="-78"/>
              </a:rPr>
              <a:t>تـ</a:t>
            </a:r>
            <a:r>
              <a:rPr lang="ar-SA" sz="3200" dirty="0">
                <a:cs typeface="B Titr" pitchFamily="2" charset="-78"/>
              </a:rPr>
              <a:t>ان ( سال 1379 ) و پس از آن در 18 استان </a:t>
            </a:r>
            <a:r>
              <a:rPr lang="fa-IR" sz="3200" dirty="0">
                <a:cs typeface="B Titr" pitchFamily="2" charset="-78"/>
              </a:rPr>
              <a:t/>
            </a:r>
            <a:br>
              <a:rPr lang="fa-IR" sz="3200" dirty="0">
                <a:cs typeface="B Titr" pitchFamily="2" charset="-78"/>
              </a:rPr>
            </a:br>
            <a:r>
              <a:rPr lang="ar-SA" sz="3200" dirty="0">
                <a:cs typeface="B Titr" pitchFamily="2" charset="-78"/>
              </a:rPr>
              <a:t>( در سال 1380 ) گسترش يافت</a:t>
            </a:r>
            <a:r>
              <a:rPr lang="fa-IR" sz="3200" dirty="0">
                <a:cs typeface="B Titr" pitchFamily="2" charset="-78"/>
              </a:rPr>
              <a:t>.در </a:t>
            </a:r>
            <a:r>
              <a:rPr lang="ar-SA" sz="3200" dirty="0">
                <a:cs typeface="B Titr" pitchFamily="2" charset="-78"/>
              </a:rPr>
              <a:t>سال</a:t>
            </a:r>
            <a:r>
              <a:rPr lang="fa-IR" sz="3200" dirty="0">
                <a:cs typeface="B Titr" pitchFamily="2" charset="-78"/>
              </a:rPr>
              <a:t> 1381 در 19 استان و در سال 1382 در 23 استان كشور اين برنامه اجرا شد.در سال</a:t>
            </a:r>
            <a:r>
              <a:rPr lang="ar-SA" sz="3200" dirty="0">
                <a:cs typeface="B Titr" pitchFamily="2" charset="-78"/>
              </a:rPr>
              <a:t> 1383</a:t>
            </a:r>
            <a:r>
              <a:rPr lang="fa-IR" sz="3200" dirty="0">
                <a:cs typeface="B Titr" pitchFamily="2" charset="-78"/>
              </a:rPr>
              <a:t> در</a:t>
            </a:r>
            <a:r>
              <a:rPr lang="ar-SA" sz="3200" dirty="0">
                <a:cs typeface="B Titr" pitchFamily="2" charset="-78"/>
              </a:rPr>
              <a:t> تمام استانهاي كشور </a:t>
            </a:r>
            <a:r>
              <a:rPr lang="fa-IR" sz="3200" dirty="0">
                <a:cs typeface="B Titr" pitchFamily="2" charset="-78"/>
              </a:rPr>
              <a:t>به استثناي تهران بزرگ اين برنامه اجرا شده است.</a:t>
            </a:r>
            <a:r>
              <a:rPr lang="en-US" sz="3200" dirty="0">
                <a:cs typeface="B Titr" pitchFamily="2" charset="-78"/>
              </a:rPr>
              <a:t/>
            </a:r>
            <a:br>
              <a:rPr lang="en-US" sz="3200" dirty="0">
                <a:cs typeface="B Titr" pitchFamily="2" charset="-78"/>
              </a:rPr>
            </a:br>
            <a:endParaRPr lang="en-US" sz="3200" dirty="0"/>
          </a:p>
        </p:txBody>
      </p:sp>
    </p:spTree>
    <p:extLst>
      <p:ext uri="{BB962C8B-B14F-4D97-AF65-F5344CB8AC3E}">
        <p14:creationId xmlns:p14="http://schemas.microsoft.com/office/powerpoint/2010/main" val="4172711806"/>
      </p:ext>
    </p:extLst>
  </p:cSld>
  <p:clrMapOvr>
    <a:masterClrMapping/>
  </p:clrMapOvr>
  <p:transition advTm="9000">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fa-IR" sz="3200" b="1" dirty="0" smtClean="0">
                <a:solidFill>
                  <a:srgbClr val="000099"/>
                </a:solidFill>
                <a:cs typeface="B Homa" pitchFamily="2" charset="-78"/>
              </a:rPr>
              <a:t>جمع آوري  اطلاعات مرگ در ايران</a:t>
            </a:r>
            <a:endParaRPr lang="en-AU" sz="3200" b="1" dirty="0" smtClean="0">
              <a:solidFill>
                <a:srgbClr val="000099"/>
              </a:solidFill>
              <a:cs typeface="B Homa" pitchFamily="2" charset="-78"/>
            </a:endParaRPr>
          </a:p>
        </p:txBody>
      </p:sp>
      <p:sp>
        <p:nvSpPr>
          <p:cNvPr id="29699" name="Rectangle 3"/>
          <p:cNvSpPr>
            <a:spLocks noGrp="1" noChangeArrowheads="1"/>
          </p:cNvSpPr>
          <p:nvPr>
            <p:ph type="body" idx="1"/>
          </p:nvPr>
        </p:nvSpPr>
        <p:spPr>
          <a:xfrm>
            <a:off x="539552" y="1268760"/>
            <a:ext cx="8219256" cy="4997152"/>
          </a:xfrm>
        </p:spPr>
        <p:txBody>
          <a:bodyPr/>
          <a:lstStyle/>
          <a:p>
            <a:pPr algn="r" rtl="1" eaLnBrk="1" hangingPunct="1">
              <a:lnSpc>
                <a:spcPct val="80000"/>
              </a:lnSpc>
              <a:buFont typeface="Wingdings" pitchFamily="2" charset="2"/>
              <a:buNone/>
              <a:defRPr/>
            </a:pPr>
            <a:endParaRPr lang="fa-IR" sz="2000" b="1" dirty="0" smtClean="0">
              <a:cs typeface="B Nazanin" pitchFamily="2" charset="-78"/>
            </a:endParaRPr>
          </a:p>
          <a:p>
            <a:pPr algn="r" rtl="1" eaLnBrk="1" hangingPunct="1">
              <a:lnSpc>
                <a:spcPct val="80000"/>
              </a:lnSpc>
              <a:buFont typeface="Wingdings" pitchFamily="2" charset="2"/>
              <a:buNone/>
              <a:defRPr/>
            </a:pPr>
            <a:r>
              <a:rPr lang="fa-IR" sz="2000" b="1" dirty="0" smtClean="0">
                <a:cs typeface="B Nazanin" pitchFamily="2" charset="-78"/>
              </a:rPr>
              <a:t> بطور كلي در كشور ما سه منبع اطلاعاتي براي مرگ و مير وجود دارد: </a:t>
            </a:r>
          </a:p>
          <a:p>
            <a:pPr algn="r" rtl="1" eaLnBrk="1" hangingPunct="1">
              <a:lnSpc>
                <a:spcPct val="80000"/>
              </a:lnSpc>
              <a:defRPr/>
            </a:pPr>
            <a:r>
              <a:rPr lang="fa-IR" sz="2400" b="1" dirty="0" smtClean="0">
                <a:cs typeface="B Nazanin" pitchFamily="2" charset="-78"/>
              </a:rPr>
              <a:t>داده‌هاي ثبت مرگ و مير </a:t>
            </a:r>
          </a:p>
          <a:p>
            <a:pPr algn="r" rtl="1" eaLnBrk="1" hangingPunct="1">
              <a:lnSpc>
                <a:spcPct val="80000"/>
              </a:lnSpc>
              <a:buFont typeface="Wingdings" pitchFamily="2" charset="2"/>
              <a:buNone/>
              <a:defRPr/>
            </a:pPr>
            <a:r>
              <a:rPr lang="fa-IR" sz="2400" b="1" dirty="0" smtClean="0">
                <a:cs typeface="B Nazanin" pitchFamily="2" charset="-78"/>
              </a:rPr>
              <a:t>در اين گروه معمولاً دو سازمان قرار مي‌گيرند كه ثبت مرگ و مير را انجام مي‌دهند.</a:t>
            </a:r>
          </a:p>
          <a:p>
            <a:pPr algn="r" rtl="1" eaLnBrk="1" hangingPunct="1">
              <a:lnSpc>
                <a:spcPct val="80000"/>
              </a:lnSpc>
              <a:buFont typeface="Wingdings" pitchFamily="2" charset="2"/>
              <a:buNone/>
              <a:defRPr/>
            </a:pPr>
            <a:r>
              <a:rPr lang="fa-IR" sz="2400" b="1" dirty="0" smtClean="0">
                <a:cs typeface="B Nazanin" pitchFamily="2" charset="-78"/>
              </a:rPr>
              <a:t> الف - سازمان ثبت احوال </a:t>
            </a:r>
          </a:p>
          <a:p>
            <a:pPr algn="r" rtl="1" eaLnBrk="1" hangingPunct="1">
              <a:lnSpc>
                <a:spcPct val="80000"/>
              </a:lnSpc>
              <a:buFont typeface="Wingdings" pitchFamily="2" charset="2"/>
              <a:buNone/>
              <a:defRPr/>
            </a:pPr>
            <a:r>
              <a:rPr lang="fa-IR" sz="2400" b="1" dirty="0" smtClean="0">
                <a:cs typeface="B Nazanin" pitchFamily="2" charset="-78"/>
              </a:rPr>
              <a:t>ب - وزارت بهداشت، درمان و آموزش پزشكي </a:t>
            </a:r>
          </a:p>
          <a:p>
            <a:pPr algn="r" rtl="1" eaLnBrk="1" hangingPunct="1">
              <a:lnSpc>
                <a:spcPct val="80000"/>
              </a:lnSpc>
              <a:defRPr/>
            </a:pPr>
            <a:r>
              <a:rPr lang="fa-IR" sz="2400" b="1" dirty="0" smtClean="0">
                <a:cs typeface="B Nazanin" pitchFamily="2" charset="-78"/>
              </a:rPr>
              <a:t>جمع‌آوري اطلاعات مرگ و مير با استفاده از سرشماري: در برخي از سرشماري ها (مثلاً 1365 ، 1375) مركز آمار ايران اقدام به جمع‌آوري اطلاعات مرگ نموده است. </a:t>
            </a:r>
          </a:p>
          <a:p>
            <a:pPr algn="r" rtl="1" eaLnBrk="1" hangingPunct="1">
              <a:lnSpc>
                <a:spcPct val="80000"/>
              </a:lnSpc>
              <a:defRPr/>
            </a:pPr>
            <a:r>
              <a:rPr lang="fa-IR" sz="2400" b="1" dirty="0" smtClean="0">
                <a:cs typeface="B Nazanin" pitchFamily="2" charset="-78"/>
              </a:rPr>
              <a:t>انجام بررسي خانوار: مركز آمار ايران و وزارت بهداشت، درمان و آموزش پزشكي  در مقاطع مختلفي اقدام به انجام بررسي خانوار براي جمع‌آوري اطلاعات مرگ و مير نموده اند. </a:t>
            </a:r>
            <a:endParaRPr lang="en-AU" sz="2400" b="1" dirty="0" smtClean="0">
              <a:cs typeface="B Nazanin" pitchFamily="2" charset="-78"/>
            </a:endParaRPr>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r" eaLnBrk="1" hangingPunct="1">
              <a:defRPr/>
            </a:pPr>
            <a:r>
              <a:rPr lang="fa-IR" sz="2800" dirty="0" smtClean="0">
                <a:solidFill>
                  <a:srgbClr val="000099"/>
                </a:solidFill>
                <a:cs typeface="B Homa" pitchFamily="2" charset="-78"/>
              </a:rPr>
              <a:t>برنامه ثبت و طبقه‌بندي مرگ و مير معاونت بهداشت-  مرکز مدیریت شبکه</a:t>
            </a:r>
            <a:endParaRPr lang="en-AU" sz="2800" dirty="0" smtClean="0">
              <a:solidFill>
                <a:srgbClr val="000099"/>
              </a:solidFill>
              <a:cs typeface="B Homa" pitchFamily="2" charset="-78"/>
            </a:endParaRPr>
          </a:p>
        </p:txBody>
      </p:sp>
      <p:sp>
        <p:nvSpPr>
          <p:cNvPr id="31747" name="Rectangle 3"/>
          <p:cNvSpPr>
            <a:spLocks noGrp="1" noChangeArrowheads="1"/>
          </p:cNvSpPr>
          <p:nvPr>
            <p:ph type="body" idx="1"/>
          </p:nvPr>
        </p:nvSpPr>
        <p:spPr/>
        <p:txBody>
          <a:bodyPr/>
          <a:lstStyle/>
          <a:p>
            <a:pPr algn="r" rtl="1" eaLnBrk="1" hangingPunct="1">
              <a:defRPr/>
            </a:pPr>
            <a:r>
              <a:rPr lang="fa-IR" sz="2800" dirty="0" smtClean="0">
                <a:cs typeface="B Nazanin" pitchFamily="2" charset="-78"/>
              </a:rPr>
              <a:t>	</a:t>
            </a:r>
            <a:r>
              <a:rPr lang="fa-IR" sz="2400" b="1" dirty="0" smtClean="0">
                <a:cs typeface="B Nazanin" pitchFamily="2" charset="-78"/>
              </a:rPr>
              <a:t>براي جمع‌آوري اطلاعات مرگ و مير از همه منابع موجود (بيمارستان، گورستان، مركز بهداشتي درماني و ...) استفاده مي‌شود. </a:t>
            </a:r>
          </a:p>
          <a:p>
            <a:pPr algn="r" rtl="1" eaLnBrk="1" hangingPunct="1">
              <a:defRPr/>
            </a:pPr>
            <a:r>
              <a:rPr lang="fa-IR" sz="2400" b="1" dirty="0" smtClean="0">
                <a:cs typeface="B Nazanin" pitchFamily="2" charset="-78"/>
              </a:rPr>
              <a:t> در مناطق روستايي براي تشخيص علت مرگ از پرسشنامه كالبد شكافي شفاهي استفاده مي‌شود</a:t>
            </a:r>
          </a:p>
          <a:p>
            <a:pPr algn="r" rtl="1" eaLnBrk="1" hangingPunct="1">
              <a:defRPr/>
            </a:pPr>
            <a:r>
              <a:rPr lang="fa-IR" sz="2400" b="1" dirty="0" smtClean="0">
                <a:cs typeface="B Nazanin" pitchFamily="2" charset="-78"/>
              </a:rPr>
              <a:t> و از سال های </a:t>
            </a:r>
            <a:r>
              <a:rPr lang="en-US" sz="2400" b="1" dirty="0" smtClean="0">
                <a:cs typeface="B Nazanin" pitchFamily="2" charset="-78"/>
              </a:rPr>
              <a:t> </a:t>
            </a:r>
            <a:r>
              <a:rPr lang="fa-IR" sz="2400" b="1" dirty="0" smtClean="0">
                <a:cs typeface="B Nazanin" pitchFamily="2" charset="-78"/>
              </a:rPr>
              <a:t> 1384  و 1392 </a:t>
            </a:r>
            <a:r>
              <a:rPr lang="fa-IR" sz="2400" b="1" dirty="0" err="1" smtClean="0">
                <a:cs typeface="B Nazanin" pitchFamily="2" charset="-78"/>
              </a:rPr>
              <a:t>گواهي</a:t>
            </a:r>
            <a:r>
              <a:rPr lang="fa-IR" sz="2400" b="1" dirty="0" smtClean="0">
                <a:cs typeface="B Nazanin" pitchFamily="2" charset="-78"/>
              </a:rPr>
              <a:t> فوت استاندارد نيز مورد استفاده قرار گرفته است. </a:t>
            </a:r>
          </a:p>
          <a:p>
            <a:pPr algn="r" rtl="1" eaLnBrk="1" hangingPunct="1">
              <a:defRPr/>
            </a:pPr>
            <a:r>
              <a:rPr lang="fa-IR" sz="2400" b="1" dirty="0" smtClean="0">
                <a:cs typeface="B Nazanin" pitchFamily="2" charset="-78"/>
              </a:rPr>
              <a:t>برنامه نرم افزاري </a:t>
            </a:r>
          </a:p>
          <a:p>
            <a:pPr algn="r" rtl="1" eaLnBrk="1" hangingPunct="1">
              <a:defRPr/>
            </a:pPr>
            <a:r>
              <a:rPr lang="fa-IR" sz="2400" b="1" dirty="0" smtClean="0">
                <a:cs typeface="B Nazanin" pitchFamily="2" charset="-78"/>
              </a:rPr>
              <a:t>اطلاعات جمعيتي به تفکيک شهرستان </a:t>
            </a:r>
            <a:endParaRPr lang="en-AU" sz="2400" b="1" dirty="0" smtClean="0">
              <a:cs typeface="B Nazanin" pitchFamily="2" charset="-78"/>
            </a:endParaRPr>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8" name="Rectangle 2" descr="Medium wood"/>
          <p:cNvSpPr>
            <a:spLocks noGrp="1" noRot="1" noChangeArrowheads="1"/>
          </p:cNvSpPr>
          <p:nvPr>
            <p:ph type="title"/>
          </p:nvPr>
        </p:nvSpPr>
        <p:spPr>
          <a:xfrm>
            <a:off x="457200" y="274638"/>
            <a:ext cx="8229600" cy="592137"/>
          </a:xfrm>
          <a:ln w="38100">
            <a:solidFill>
              <a:srgbClr val="FF3300"/>
            </a:solidFill>
          </a:ln>
          <a:scene3d>
            <a:camera prst="legacyObliqueTopRight"/>
            <a:lightRig rig="legacyFlat3" dir="b"/>
          </a:scene3d>
          <a:sp3d extrusionH="163500" prstMaterial="legacyMatte">
            <a:bevelT w="13500" h="13500" prst="angle"/>
            <a:bevelB w="13500" h="13500" prst="angle"/>
            <a:extrusionClr>
              <a:srgbClr val="FF3300"/>
            </a:extrusionClr>
          </a:sp3d>
        </p:spPr>
        <p:txBody>
          <a:bodyPr>
            <a:flatTx/>
          </a:bodyPr>
          <a:lstStyle/>
          <a:p>
            <a:pPr eaLnBrk="1" hangingPunct="1">
              <a:defRPr/>
            </a:pPr>
            <a:r>
              <a:rPr lang="en-US" sz="2800" i="1" dirty="0" smtClean="0">
                <a:solidFill>
                  <a:srgbClr val="000099"/>
                </a:solidFill>
              </a:rPr>
              <a:t>Data Flow in Death Registration (MOH&amp;ME –DH)</a:t>
            </a:r>
          </a:p>
        </p:txBody>
      </p:sp>
      <p:grpSp>
        <p:nvGrpSpPr>
          <p:cNvPr id="2" name="Group 34"/>
          <p:cNvGrpSpPr>
            <a:grpSpLocks/>
          </p:cNvGrpSpPr>
          <p:nvPr/>
        </p:nvGrpSpPr>
        <p:grpSpPr bwMode="auto">
          <a:xfrm>
            <a:off x="1116013" y="1806575"/>
            <a:ext cx="1446212" cy="1438275"/>
            <a:chOff x="703" y="1138"/>
            <a:chExt cx="911" cy="906"/>
          </a:xfrm>
        </p:grpSpPr>
        <p:sp>
          <p:nvSpPr>
            <p:cNvPr id="11288" name="Text Box 4"/>
            <p:cNvSpPr txBox="1">
              <a:spLocks noChangeArrowheads="1"/>
            </p:cNvSpPr>
            <p:nvPr/>
          </p:nvSpPr>
          <p:spPr bwMode="auto">
            <a:xfrm>
              <a:off x="703" y="1700"/>
              <a:ext cx="911" cy="344"/>
            </a:xfrm>
            <a:prstGeom prst="rect">
              <a:avLst/>
            </a:prstGeom>
            <a:solidFill>
              <a:srgbClr val="6666FF"/>
            </a:solidFill>
            <a:ln w="28575">
              <a:solidFill>
                <a:srgbClr val="FF3300"/>
              </a:solidFill>
              <a:miter lim="800000"/>
              <a:headEnd/>
              <a:tailEnd/>
            </a:ln>
          </p:spPr>
          <p:txBody>
            <a:bodyPr>
              <a:spAutoFit/>
            </a:bodyPr>
            <a:lstStyle/>
            <a:p>
              <a:pPr algn="ctr" rtl="1" eaLnBrk="0" hangingPunct="0"/>
              <a:r>
                <a:rPr lang="en-US" sz="1400" b="1">
                  <a:solidFill>
                    <a:schemeClr val="bg1"/>
                  </a:solidFill>
                  <a:latin typeface="Arial" pitchFamily="34" charset="0"/>
                </a:rPr>
                <a:t>Rural Health center</a:t>
              </a:r>
            </a:p>
          </p:txBody>
        </p:sp>
        <p:sp>
          <p:nvSpPr>
            <p:cNvPr id="11289" name="Text Box 5"/>
            <p:cNvSpPr txBox="1">
              <a:spLocks noChangeArrowheads="1"/>
            </p:cNvSpPr>
            <p:nvPr/>
          </p:nvSpPr>
          <p:spPr bwMode="auto">
            <a:xfrm>
              <a:off x="830" y="1138"/>
              <a:ext cx="657" cy="306"/>
            </a:xfrm>
            <a:prstGeom prst="rect">
              <a:avLst/>
            </a:prstGeom>
            <a:solidFill>
              <a:srgbClr val="6666FF"/>
            </a:solidFill>
            <a:ln w="28575">
              <a:solidFill>
                <a:srgbClr val="FF3300"/>
              </a:solidFill>
              <a:miter lim="800000"/>
              <a:headEnd/>
              <a:tailEnd/>
            </a:ln>
          </p:spPr>
          <p:txBody>
            <a:bodyPr>
              <a:spAutoFit/>
            </a:bodyPr>
            <a:lstStyle/>
            <a:p>
              <a:pPr algn="ctr" rtl="1" eaLnBrk="0" hangingPunct="0"/>
              <a:r>
                <a:rPr lang="en-US" sz="1200" b="1" u="sng">
                  <a:latin typeface="Arial" pitchFamily="34" charset="0"/>
                  <a:hlinkClick r:id="rId2" action="ppaction://hlinksldjump"/>
                </a:rPr>
                <a:t>Health</a:t>
              </a:r>
            </a:p>
            <a:p>
              <a:pPr algn="ctr" rtl="1" eaLnBrk="0" hangingPunct="0"/>
              <a:r>
                <a:rPr lang="en-US" sz="1200" b="1" u="sng">
                  <a:latin typeface="Arial" pitchFamily="34" charset="0"/>
                  <a:hlinkClick r:id="rId2" action="ppaction://hlinksldjump"/>
                </a:rPr>
                <a:t>House</a:t>
              </a:r>
              <a:endParaRPr lang="en-US" sz="1200" b="1" u="sng">
                <a:latin typeface="Arial" pitchFamily="34" charset="0"/>
              </a:endParaRPr>
            </a:p>
          </p:txBody>
        </p:sp>
        <p:cxnSp>
          <p:nvCxnSpPr>
            <p:cNvPr id="11290" name="AutoShape 6"/>
            <p:cNvCxnSpPr>
              <a:cxnSpLocks noChangeShapeType="1"/>
              <a:stCxn id="11289" idx="2"/>
              <a:endCxn id="11288" idx="0"/>
            </p:cNvCxnSpPr>
            <p:nvPr/>
          </p:nvCxnSpPr>
          <p:spPr bwMode="auto">
            <a:xfrm>
              <a:off x="1159" y="1441"/>
              <a:ext cx="0" cy="251"/>
            </a:xfrm>
            <a:prstGeom prst="straightConnector1">
              <a:avLst/>
            </a:prstGeom>
            <a:noFill/>
            <a:ln w="28575">
              <a:solidFill>
                <a:schemeClr val="accent1"/>
              </a:solidFill>
              <a:round/>
              <a:headEnd/>
              <a:tailEnd type="triangle" w="med" len="med"/>
            </a:ln>
          </p:spPr>
        </p:cxnSp>
      </p:grpSp>
      <p:grpSp>
        <p:nvGrpSpPr>
          <p:cNvPr id="3" name="Group 35"/>
          <p:cNvGrpSpPr>
            <a:grpSpLocks/>
          </p:cNvGrpSpPr>
          <p:nvPr/>
        </p:nvGrpSpPr>
        <p:grpSpPr bwMode="auto">
          <a:xfrm>
            <a:off x="6924675" y="1806575"/>
            <a:ext cx="1535113" cy="1455738"/>
            <a:chOff x="4362" y="1138"/>
            <a:chExt cx="967" cy="917"/>
          </a:xfrm>
        </p:grpSpPr>
        <p:sp>
          <p:nvSpPr>
            <p:cNvPr id="11285" name="Text Box 8"/>
            <p:cNvSpPr txBox="1">
              <a:spLocks noChangeArrowheads="1"/>
            </p:cNvSpPr>
            <p:nvPr/>
          </p:nvSpPr>
          <p:spPr bwMode="auto">
            <a:xfrm>
              <a:off x="4362" y="1725"/>
              <a:ext cx="967" cy="330"/>
            </a:xfrm>
            <a:prstGeom prst="rect">
              <a:avLst/>
            </a:prstGeom>
            <a:solidFill>
              <a:srgbClr val="FFFF99"/>
            </a:solidFill>
            <a:ln w="28575">
              <a:solidFill>
                <a:srgbClr val="FF3300"/>
              </a:solidFill>
              <a:miter lim="800000"/>
              <a:headEnd/>
              <a:tailEnd/>
            </a:ln>
          </p:spPr>
          <p:txBody>
            <a:bodyPr>
              <a:spAutoFit/>
            </a:bodyPr>
            <a:lstStyle/>
            <a:p>
              <a:pPr algn="ctr" rtl="1" eaLnBrk="0" hangingPunct="0"/>
              <a:r>
                <a:rPr lang="en-US" sz="1400" b="1">
                  <a:solidFill>
                    <a:srgbClr val="000099"/>
                  </a:solidFill>
                  <a:latin typeface="Arial" pitchFamily="34" charset="0"/>
                </a:rPr>
                <a:t>Urban Health center</a:t>
              </a:r>
            </a:p>
          </p:txBody>
        </p:sp>
        <p:sp>
          <p:nvSpPr>
            <p:cNvPr id="11286" name="Text Box 9"/>
            <p:cNvSpPr txBox="1">
              <a:spLocks noChangeArrowheads="1"/>
            </p:cNvSpPr>
            <p:nvPr/>
          </p:nvSpPr>
          <p:spPr bwMode="auto">
            <a:xfrm>
              <a:off x="4518" y="1138"/>
              <a:ext cx="662" cy="291"/>
            </a:xfrm>
            <a:prstGeom prst="rect">
              <a:avLst/>
            </a:prstGeom>
            <a:solidFill>
              <a:srgbClr val="FFFF99"/>
            </a:solidFill>
            <a:ln w="28575">
              <a:solidFill>
                <a:srgbClr val="FF3300"/>
              </a:solidFill>
              <a:miter lim="800000"/>
              <a:headEnd/>
              <a:tailEnd/>
            </a:ln>
          </p:spPr>
          <p:txBody>
            <a:bodyPr>
              <a:spAutoFit/>
            </a:bodyPr>
            <a:lstStyle/>
            <a:p>
              <a:pPr algn="ctr" rtl="1" eaLnBrk="0" hangingPunct="0"/>
              <a:r>
                <a:rPr lang="en-US" sz="1200" b="1">
                  <a:solidFill>
                    <a:srgbClr val="000099"/>
                  </a:solidFill>
                  <a:latin typeface="Arial" pitchFamily="34" charset="0"/>
                </a:rPr>
                <a:t>Health</a:t>
              </a:r>
            </a:p>
            <a:p>
              <a:pPr algn="ctr" rtl="1" eaLnBrk="0" hangingPunct="0"/>
              <a:r>
                <a:rPr lang="en-US" sz="1200" b="1">
                  <a:solidFill>
                    <a:srgbClr val="000099"/>
                  </a:solidFill>
                  <a:latin typeface="Arial" pitchFamily="34" charset="0"/>
                </a:rPr>
                <a:t>Volunteer</a:t>
              </a:r>
            </a:p>
          </p:txBody>
        </p:sp>
        <p:cxnSp>
          <p:nvCxnSpPr>
            <p:cNvPr id="11287" name="AutoShape 10"/>
            <p:cNvCxnSpPr>
              <a:cxnSpLocks noChangeShapeType="1"/>
              <a:stCxn id="11286" idx="2"/>
              <a:endCxn id="11285" idx="0"/>
            </p:cNvCxnSpPr>
            <p:nvPr/>
          </p:nvCxnSpPr>
          <p:spPr bwMode="auto">
            <a:xfrm flipH="1">
              <a:off x="4846" y="1429"/>
              <a:ext cx="3" cy="296"/>
            </a:xfrm>
            <a:prstGeom prst="straightConnector1">
              <a:avLst/>
            </a:prstGeom>
            <a:noFill/>
            <a:ln w="28575">
              <a:solidFill>
                <a:schemeClr val="accent1"/>
              </a:solidFill>
              <a:round/>
              <a:headEnd/>
              <a:tailEnd type="triangle" w="med" len="med"/>
            </a:ln>
          </p:spPr>
        </p:cxnSp>
      </p:grpSp>
      <p:grpSp>
        <p:nvGrpSpPr>
          <p:cNvPr id="4" name="Group 11"/>
          <p:cNvGrpSpPr>
            <a:grpSpLocks/>
          </p:cNvGrpSpPr>
          <p:nvPr/>
        </p:nvGrpSpPr>
        <p:grpSpPr bwMode="auto">
          <a:xfrm>
            <a:off x="3924300" y="5330828"/>
            <a:ext cx="1771650" cy="923925"/>
            <a:chOff x="2490" y="3390"/>
            <a:chExt cx="1116" cy="582"/>
          </a:xfrm>
        </p:grpSpPr>
        <p:sp>
          <p:nvSpPr>
            <p:cNvPr id="11283" name="Text Box 12"/>
            <p:cNvSpPr txBox="1">
              <a:spLocks noChangeArrowheads="1"/>
            </p:cNvSpPr>
            <p:nvPr/>
          </p:nvSpPr>
          <p:spPr bwMode="auto">
            <a:xfrm>
              <a:off x="2490" y="3642"/>
              <a:ext cx="1116" cy="330"/>
            </a:xfrm>
            <a:prstGeom prst="rect">
              <a:avLst/>
            </a:prstGeom>
            <a:solidFill>
              <a:srgbClr val="FFFF99"/>
            </a:solidFill>
            <a:ln w="28575">
              <a:solidFill>
                <a:srgbClr val="FF3300"/>
              </a:solidFill>
              <a:miter lim="800000"/>
              <a:headEnd/>
              <a:tailEnd/>
            </a:ln>
          </p:spPr>
          <p:txBody>
            <a:bodyPr>
              <a:spAutoFit/>
            </a:bodyPr>
            <a:lstStyle/>
            <a:p>
              <a:pPr algn="ctr" rtl="1" eaLnBrk="0" hangingPunct="0"/>
              <a:r>
                <a:rPr lang="en-US" sz="1400" b="1">
                  <a:solidFill>
                    <a:srgbClr val="000099"/>
                  </a:solidFill>
                  <a:latin typeface="Arial" pitchFamily="34" charset="0"/>
                </a:rPr>
                <a:t>Province Health Center</a:t>
              </a:r>
            </a:p>
          </p:txBody>
        </p:sp>
        <p:cxnSp>
          <p:nvCxnSpPr>
            <p:cNvPr id="11284" name="AutoShape 13"/>
            <p:cNvCxnSpPr>
              <a:cxnSpLocks noChangeShapeType="1"/>
              <a:stCxn id="11277" idx="2"/>
              <a:endCxn id="11283" idx="0"/>
            </p:cNvCxnSpPr>
            <p:nvPr/>
          </p:nvCxnSpPr>
          <p:spPr bwMode="auto">
            <a:xfrm flipH="1">
              <a:off x="3048" y="3390"/>
              <a:ext cx="18" cy="252"/>
            </a:xfrm>
            <a:prstGeom prst="straightConnector1">
              <a:avLst/>
            </a:prstGeom>
            <a:noFill/>
            <a:ln w="28575">
              <a:solidFill>
                <a:schemeClr val="accent1"/>
              </a:solidFill>
              <a:round/>
              <a:headEnd/>
              <a:tailEnd type="triangle" w="med" len="med"/>
            </a:ln>
          </p:spPr>
        </p:cxnSp>
      </p:grpSp>
      <p:sp>
        <p:nvSpPr>
          <p:cNvPr id="11270" name="Text Box 14"/>
          <p:cNvSpPr txBox="1">
            <a:spLocks noChangeArrowheads="1"/>
          </p:cNvSpPr>
          <p:nvPr/>
        </p:nvSpPr>
        <p:spPr bwMode="auto">
          <a:xfrm>
            <a:off x="1057275" y="3724275"/>
            <a:ext cx="1771650" cy="523220"/>
          </a:xfrm>
          <a:prstGeom prst="rect">
            <a:avLst/>
          </a:prstGeom>
          <a:solidFill>
            <a:srgbClr val="FFFF99"/>
          </a:solidFill>
          <a:ln w="28575">
            <a:solidFill>
              <a:srgbClr val="FF3300"/>
            </a:solidFill>
            <a:miter lim="800000"/>
            <a:headEnd/>
            <a:tailEnd/>
          </a:ln>
        </p:spPr>
        <p:txBody>
          <a:bodyPr>
            <a:spAutoFit/>
          </a:bodyPr>
          <a:lstStyle/>
          <a:p>
            <a:pPr algn="ctr" rtl="1" eaLnBrk="0" hangingPunct="0"/>
            <a:r>
              <a:rPr lang="en-US" sz="1400" b="1">
                <a:solidFill>
                  <a:srgbClr val="000099"/>
                </a:solidFill>
                <a:latin typeface="Arial" pitchFamily="34" charset="0"/>
              </a:rPr>
              <a:t>Legal Medicine Bureau</a:t>
            </a:r>
          </a:p>
        </p:txBody>
      </p:sp>
      <p:sp>
        <p:nvSpPr>
          <p:cNvPr id="11271" name="Text Box 15"/>
          <p:cNvSpPr txBox="1">
            <a:spLocks noChangeArrowheads="1"/>
          </p:cNvSpPr>
          <p:nvPr/>
        </p:nvSpPr>
        <p:spPr bwMode="auto">
          <a:xfrm>
            <a:off x="6924675" y="3724275"/>
            <a:ext cx="1238250" cy="523220"/>
          </a:xfrm>
          <a:prstGeom prst="rect">
            <a:avLst/>
          </a:prstGeom>
          <a:solidFill>
            <a:srgbClr val="FFFF99"/>
          </a:solidFill>
          <a:ln w="28575">
            <a:solidFill>
              <a:srgbClr val="FF3300"/>
            </a:solidFill>
            <a:miter lim="800000"/>
            <a:headEnd/>
            <a:tailEnd/>
          </a:ln>
        </p:spPr>
        <p:txBody>
          <a:bodyPr>
            <a:spAutoFit/>
          </a:bodyPr>
          <a:lstStyle/>
          <a:p>
            <a:pPr algn="ctr" rtl="1" eaLnBrk="0" hangingPunct="0"/>
            <a:r>
              <a:rPr lang="en-US" sz="1400" b="1">
                <a:solidFill>
                  <a:srgbClr val="000099"/>
                </a:solidFill>
                <a:latin typeface="Arial" pitchFamily="34" charset="0"/>
              </a:rPr>
              <a:t>Authorized Cemeteries</a:t>
            </a:r>
          </a:p>
        </p:txBody>
      </p:sp>
      <p:sp>
        <p:nvSpPr>
          <p:cNvPr id="11272" name="Text Box 16"/>
          <p:cNvSpPr txBox="1">
            <a:spLocks noChangeArrowheads="1"/>
          </p:cNvSpPr>
          <p:nvPr/>
        </p:nvSpPr>
        <p:spPr bwMode="auto">
          <a:xfrm>
            <a:off x="4219575" y="2276475"/>
            <a:ext cx="1238250" cy="523220"/>
          </a:xfrm>
          <a:prstGeom prst="rect">
            <a:avLst/>
          </a:prstGeom>
          <a:solidFill>
            <a:srgbClr val="FFFF99"/>
          </a:solidFill>
          <a:ln w="28575">
            <a:solidFill>
              <a:srgbClr val="FF3300"/>
            </a:solidFill>
            <a:miter lim="800000"/>
            <a:headEnd/>
            <a:tailEnd/>
          </a:ln>
        </p:spPr>
        <p:txBody>
          <a:bodyPr>
            <a:spAutoFit/>
          </a:bodyPr>
          <a:lstStyle/>
          <a:p>
            <a:pPr algn="ctr" rtl="1" eaLnBrk="0" hangingPunct="0"/>
            <a:r>
              <a:rPr lang="en-US" sz="1400" b="1">
                <a:solidFill>
                  <a:srgbClr val="000099"/>
                </a:solidFill>
                <a:latin typeface="Arial" pitchFamily="34" charset="0"/>
              </a:rPr>
              <a:t>District Hospital</a:t>
            </a:r>
          </a:p>
        </p:txBody>
      </p:sp>
      <p:sp>
        <p:nvSpPr>
          <p:cNvPr id="11273" name="Text Box 24"/>
          <p:cNvSpPr txBox="1">
            <a:spLocks noChangeArrowheads="1"/>
          </p:cNvSpPr>
          <p:nvPr/>
        </p:nvSpPr>
        <p:spPr bwMode="auto">
          <a:xfrm>
            <a:off x="827088" y="5005388"/>
            <a:ext cx="1728787" cy="307777"/>
          </a:xfrm>
          <a:prstGeom prst="rect">
            <a:avLst/>
          </a:prstGeom>
          <a:solidFill>
            <a:srgbClr val="FFFF99"/>
          </a:solidFill>
          <a:ln w="28575">
            <a:solidFill>
              <a:srgbClr val="FF3300"/>
            </a:solidFill>
            <a:miter lim="800000"/>
            <a:headEnd/>
            <a:tailEnd/>
          </a:ln>
        </p:spPr>
        <p:txBody>
          <a:bodyPr>
            <a:spAutoFit/>
          </a:bodyPr>
          <a:lstStyle/>
          <a:p>
            <a:pPr algn="ctr" rtl="1" eaLnBrk="0" hangingPunct="0"/>
            <a:r>
              <a:rPr lang="en-US" sz="1400" b="1">
                <a:solidFill>
                  <a:srgbClr val="000099"/>
                </a:solidFill>
                <a:latin typeface="Arial" pitchFamily="34" charset="0"/>
              </a:rPr>
              <a:t>District’s CRO</a:t>
            </a:r>
          </a:p>
        </p:txBody>
      </p:sp>
      <p:sp>
        <p:nvSpPr>
          <p:cNvPr id="11274" name="Line 25"/>
          <p:cNvSpPr>
            <a:spLocks noChangeShapeType="1"/>
          </p:cNvSpPr>
          <p:nvPr/>
        </p:nvSpPr>
        <p:spPr bwMode="auto">
          <a:xfrm>
            <a:off x="2555875" y="5148263"/>
            <a:ext cx="1368425" cy="0"/>
          </a:xfrm>
          <a:prstGeom prst="line">
            <a:avLst/>
          </a:prstGeom>
          <a:noFill/>
          <a:ln w="28575">
            <a:solidFill>
              <a:schemeClr val="accent1"/>
            </a:solidFill>
            <a:round/>
            <a:headEnd/>
            <a:tailEnd type="triangle" w="med" len="med"/>
          </a:ln>
        </p:spPr>
        <p:txBody>
          <a:bodyPr/>
          <a:lstStyle/>
          <a:p>
            <a:endParaRPr lang="en-US"/>
          </a:p>
        </p:txBody>
      </p:sp>
      <p:sp>
        <p:nvSpPr>
          <p:cNvPr id="11275" name="Line 26"/>
          <p:cNvSpPr>
            <a:spLocks noChangeShapeType="1"/>
          </p:cNvSpPr>
          <p:nvPr/>
        </p:nvSpPr>
        <p:spPr bwMode="auto">
          <a:xfrm flipH="1">
            <a:off x="2555875" y="5229225"/>
            <a:ext cx="1368425" cy="0"/>
          </a:xfrm>
          <a:prstGeom prst="line">
            <a:avLst/>
          </a:prstGeom>
          <a:noFill/>
          <a:ln w="28575">
            <a:solidFill>
              <a:schemeClr val="accent1"/>
            </a:solidFill>
            <a:round/>
            <a:headEnd/>
            <a:tailEnd type="triangle" w="med" len="med"/>
          </a:ln>
        </p:spPr>
        <p:txBody>
          <a:bodyPr/>
          <a:lstStyle/>
          <a:p>
            <a:endParaRPr lang="en-US"/>
          </a:p>
        </p:txBody>
      </p:sp>
      <p:cxnSp>
        <p:nvCxnSpPr>
          <p:cNvPr id="11276" name="AutoShape 23"/>
          <p:cNvCxnSpPr>
            <a:cxnSpLocks noChangeShapeType="1"/>
            <a:stCxn id="11270" idx="2"/>
            <a:endCxn id="11277" idx="1"/>
          </p:cNvCxnSpPr>
          <p:nvPr/>
        </p:nvCxnSpPr>
        <p:spPr bwMode="auto">
          <a:xfrm rot="16200000" flipH="1">
            <a:off x="2537455" y="3653139"/>
            <a:ext cx="821065" cy="2009775"/>
          </a:xfrm>
          <a:prstGeom prst="curvedConnector2">
            <a:avLst/>
          </a:prstGeom>
          <a:noFill/>
          <a:ln w="28575">
            <a:solidFill>
              <a:schemeClr val="accent1"/>
            </a:solidFill>
            <a:round/>
            <a:headEnd/>
            <a:tailEnd type="triangle" w="med" len="med"/>
          </a:ln>
        </p:spPr>
      </p:cxnSp>
      <p:sp>
        <p:nvSpPr>
          <p:cNvPr id="11277" name="Text Box 18"/>
          <p:cNvSpPr txBox="1">
            <a:spLocks noChangeArrowheads="1"/>
          </p:cNvSpPr>
          <p:nvPr/>
        </p:nvSpPr>
        <p:spPr bwMode="auto">
          <a:xfrm>
            <a:off x="3952875" y="4806950"/>
            <a:ext cx="1771650" cy="523220"/>
          </a:xfrm>
          <a:prstGeom prst="rect">
            <a:avLst/>
          </a:prstGeom>
          <a:solidFill>
            <a:srgbClr val="FFFF99"/>
          </a:solidFill>
          <a:ln w="28575">
            <a:solidFill>
              <a:srgbClr val="FF3300"/>
            </a:solidFill>
            <a:miter lim="800000"/>
            <a:headEnd/>
            <a:tailEnd/>
          </a:ln>
        </p:spPr>
        <p:txBody>
          <a:bodyPr>
            <a:spAutoFit/>
          </a:bodyPr>
          <a:lstStyle/>
          <a:p>
            <a:pPr algn="ctr" rtl="1" eaLnBrk="0" hangingPunct="0"/>
            <a:r>
              <a:rPr lang="en-US" sz="1400" b="1">
                <a:solidFill>
                  <a:srgbClr val="000099"/>
                </a:solidFill>
                <a:latin typeface="Arial" pitchFamily="34" charset="0"/>
              </a:rPr>
              <a:t>District Health Center</a:t>
            </a:r>
          </a:p>
        </p:txBody>
      </p:sp>
      <p:cxnSp>
        <p:nvCxnSpPr>
          <p:cNvPr id="11278" name="AutoShape 19"/>
          <p:cNvCxnSpPr>
            <a:cxnSpLocks noChangeShapeType="1"/>
            <a:stCxn id="11272" idx="2"/>
            <a:endCxn id="11277" idx="0"/>
          </p:cNvCxnSpPr>
          <p:nvPr/>
        </p:nvCxnSpPr>
        <p:spPr bwMode="auto">
          <a:xfrm>
            <a:off x="4838700" y="2799695"/>
            <a:ext cx="0" cy="2007255"/>
          </a:xfrm>
          <a:prstGeom prst="straightConnector1">
            <a:avLst/>
          </a:prstGeom>
          <a:noFill/>
          <a:ln w="28575">
            <a:solidFill>
              <a:schemeClr val="accent1"/>
            </a:solidFill>
            <a:round/>
            <a:headEnd/>
            <a:tailEnd type="triangle" w="med" len="med"/>
          </a:ln>
        </p:spPr>
      </p:cxnSp>
      <p:cxnSp>
        <p:nvCxnSpPr>
          <p:cNvPr id="11279" name="AutoShape 20"/>
          <p:cNvCxnSpPr>
            <a:cxnSpLocks noChangeShapeType="1"/>
            <a:stCxn id="11285" idx="1"/>
            <a:endCxn id="11277" idx="0"/>
          </p:cNvCxnSpPr>
          <p:nvPr/>
        </p:nvCxnSpPr>
        <p:spPr bwMode="auto">
          <a:xfrm rot="10800000" flipV="1">
            <a:off x="4838701" y="3000048"/>
            <a:ext cx="2085975" cy="1806902"/>
          </a:xfrm>
          <a:prstGeom prst="curvedConnector2">
            <a:avLst/>
          </a:prstGeom>
          <a:noFill/>
          <a:ln w="28575">
            <a:solidFill>
              <a:schemeClr val="accent1"/>
            </a:solidFill>
            <a:round/>
            <a:headEnd/>
            <a:tailEnd type="triangle" w="med" len="med"/>
          </a:ln>
        </p:spPr>
      </p:cxnSp>
      <p:cxnSp>
        <p:nvCxnSpPr>
          <p:cNvPr id="11280" name="AutoShape 21"/>
          <p:cNvCxnSpPr>
            <a:cxnSpLocks noChangeShapeType="1"/>
            <a:stCxn id="11288" idx="3"/>
            <a:endCxn id="11277" idx="0"/>
          </p:cNvCxnSpPr>
          <p:nvPr/>
        </p:nvCxnSpPr>
        <p:spPr bwMode="auto">
          <a:xfrm>
            <a:off x="2562225" y="2971800"/>
            <a:ext cx="2276475" cy="1835150"/>
          </a:xfrm>
          <a:prstGeom prst="curvedConnector2">
            <a:avLst/>
          </a:prstGeom>
          <a:noFill/>
          <a:ln w="28575">
            <a:solidFill>
              <a:schemeClr val="accent1"/>
            </a:solidFill>
            <a:round/>
            <a:headEnd/>
            <a:tailEnd type="triangle" w="med" len="med"/>
          </a:ln>
        </p:spPr>
      </p:cxnSp>
      <p:cxnSp>
        <p:nvCxnSpPr>
          <p:cNvPr id="11281" name="AutoShape 22"/>
          <p:cNvCxnSpPr>
            <a:cxnSpLocks noChangeShapeType="1"/>
            <a:stCxn id="11271" idx="2"/>
            <a:endCxn id="11277" idx="3"/>
          </p:cNvCxnSpPr>
          <p:nvPr/>
        </p:nvCxnSpPr>
        <p:spPr bwMode="auto">
          <a:xfrm rot="5400000">
            <a:off x="6223631" y="3748390"/>
            <a:ext cx="821065" cy="1819275"/>
          </a:xfrm>
          <a:prstGeom prst="curvedConnector2">
            <a:avLst/>
          </a:prstGeom>
          <a:noFill/>
          <a:ln w="28575">
            <a:solidFill>
              <a:schemeClr val="accent1"/>
            </a:solidFill>
            <a:round/>
            <a:headEnd/>
            <a:tailEnd type="triangle" w="med" len="med"/>
          </a:ln>
        </p:spPr>
      </p:cxnSp>
      <p:sp>
        <p:nvSpPr>
          <p:cNvPr id="11282" name="Rectangle 39">
            <a:hlinkClick r:id="rId2" action="ppaction://hlinksldjump"/>
          </p:cNvPr>
          <p:cNvSpPr>
            <a:spLocks noChangeArrowheads="1"/>
          </p:cNvSpPr>
          <p:nvPr/>
        </p:nvSpPr>
        <p:spPr bwMode="auto">
          <a:xfrm>
            <a:off x="2627313" y="5373688"/>
            <a:ext cx="1152525" cy="287337"/>
          </a:xfrm>
          <a:prstGeom prst="rect">
            <a:avLst/>
          </a:prstGeom>
          <a:noFill/>
          <a:ln w="9525">
            <a:noFill/>
            <a:miter lim="800000"/>
            <a:headEnd/>
            <a:tailEnd/>
          </a:ln>
        </p:spPr>
        <p:txBody>
          <a:bodyPr wrap="none" anchor="ctr"/>
          <a:lstStyle/>
          <a:p>
            <a:pPr algn="ctr"/>
            <a:r>
              <a:rPr lang="en-AU" dirty="0">
                <a:hlinkClick r:id="" action="ppaction://noaction"/>
              </a:rPr>
              <a:t>Cross check</a:t>
            </a:r>
            <a:endParaRPr lang="en-AU"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404664"/>
            <a:ext cx="8352928" cy="6001643"/>
          </a:xfrm>
          <a:prstGeom prst="rect">
            <a:avLst/>
          </a:prstGeom>
        </p:spPr>
        <p:txBody>
          <a:bodyPr wrap="square">
            <a:spAutoFit/>
          </a:bodyPr>
          <a:lstStyle/>
          <a:p>
            <a:r>
              <a:rPr lang="ar-SA" sz="3200" b="1" dirty="0">
                <a:solidFill>
                  <a:schemeClr val="accent2"/>
                </a:solidFill>
              </a:rPr>
              <a:t>گردش اطلاعات </a:t>
            </a:r>
            <a:r>
              <a:rPr lang="fa-IR" sz="3200" b="1" dirty="0">
                <a:solidFill>
                  <a:schemeClr val="accent2"/>
                </a:solidFill>
              </a:rPr>
              <a:t/>
            </a:r>
            <a:br>
              <a:rPr lang="fa-IR" sz="3200" b="1" dirty="0">
                <a:solidFill>
                  <a:schemeClr val="accent2"/>
                </a:solidFill>
              </a:rPr>
            </a:br>
            <a:r>
              <a:rPr lang="fa-IR" sz="3200" dirty="0">
                <a:solidFill>
                  <a:schemeClr val="accent2"/>
                </a:solidFill>
              </a:rPr>
              <a:t> </a:t>
            </a:r>
            <a:r>
              <a:rPr lang="ar-SA" sz="3200" dirty="0">
                <a:solidFill>
                  <a:schemeClr val="accent2"/>
                </a:solidFill>
                <a:cs typeface="B Titr" pitchFamily="2" charset="-78"/>
              </a:rPr>
              <a:t>در پايان هر ماه ليست موارد م</a:t>
            </a:r>
            <a:r>
              <a:rPr lang="fa-IR" sz="3200" dirty="0">
                <a:solidFill>
                  <a:schemeClr val="accent2"/>
                </a:solidFill>
                <a:cs typeface="B Titr" pitchFamily="2" charset="-78"/>
              </a:rPr>
              <a:t>ـ</a:t>
            </a:r>
            <a:r>
              <a:rPr lang="ar-SA" sz="3200" dirty="0">
                <a:solidFill>
                  <a:schemeClr val="accent2"/>
                </a:solidFill>
                <a:cs typeface="B Titr" pitchFamily="2" charset="-78"/>
              </a:rPr>
              <a:t>رگ</a:t>
            </a:r>
            <a:r>
              <a:rPr lang="fa-IR" sz="3200" dirty="0">
                <a:solidFill>
                  <a:schemeClr val="accent2"/>
                </a:solidFill>
                <a:cs typeface="B Titr" pitchFamily="2" charset="-78"/>
              </a:rPr>
              <a:t> در</a:t>
            </a:r>
            <a:r>
              <a:rPr lang="ar-SA" sz="3200" dirty="0">
                <a:solidFill>
                  <a:schemeClr val="accent2"/>
                </a:solidFill>
                <a:cs typeface="B Titr" pitchFamily="2" charset="-78"/>
              </a:rPr>
              <a:t> جمعيت تح</a:t>
            </a:r>
            <a:r>
              <a:rPr lang="fa-IR" sz="3200" dirty="0">
                <a:solidFill>
                  <a:schemeClr val="accent2"/>
                </a:solidFill>
                <a:cs typeface="B Titr" pitchFamily="2" charset="-78"/>
              </a:rPr>
              <a:t>ـ</a:t>
            </a:r>
            <a:r>
              <a:rPr lang="ar-SA" sz="3200" dirty="0">
                <a:solidFill>
                  <a:schemeClr val="accent2"/>
                </a:solidFill>
                <a:cs typeface="B Titr" pitchFamily="2" charset="-78"/>
              </a:rPr>
              <a:t>ت پوشش مركز بهداشت شه</a:t>
            </a:r>
            <a:r>
              <a:rPr lang="fa-IR" sz="3200" dirty="0">
                <a:solidFill>
                  <a:schemeClr val="accent2"/>
                </a:solidFill>
                <a:cs typeface="B Titr" pitchFamily="2" charset="-78"/>
              </a:rPr>
              <a:t>ـ</a:t>
            </a:r>
            <a:r>
              <a:rPr lang="ar-SA" sz="3200" dirty="0">
                <a:solidFill>
                  <a:schemeClr val="accent2"/>
                </a:solidFill>
                <a:cs typeface="B Titr" pitchFamily="2" charset="-78"/>
              </a:rPr>
              <a:t>رستان تهيه مي</a:t>
            </a:r>
            <a:r>
              <a:rPr lang="fa-IR" sz="3200" dirty="0">
                <a:solidFill>
                  <a:schemeClr val="accent2"/>
                </a:solidFill>
              </a:rPr>
              <a:t>‌</a:t>
            </a:r>
            <a:r>
              <a:rPr lang="ar-SA" sz="3200" dirty="0">
                <a:solidFill>
                  <a:schemeClr val="accent2"/>
                </a:solidFill>
                <a:cs typeface="B Titr" pitchFamily="2" charset="-78"/>
              </a:rPr>
              <a:t>گردد. چون من</a:t>
            </a:r>
            <a:r>
              <a:rPr lang="fa-IR" sz="3200" dirty="0">
                <a:solidFill>
                  <a:schemeClr val="accent2"/>
                </a:solidFill>
                <a:cs typeface="B Titr" pitchFamily="2" charset="-78"/>
              </a:rPr>
              <a:t>ـ</a:t>
            </a:r>
            <a:r>
              <a:rPr lang="ar-SA" sz="3200" dirty="0">
                <a:solidFill>
                  <a:schemeClr val="accent2"/>
                </a:solidFill>
                <a:cs typeface="B Titr" pitchFamily="2" charset="-78"/>
              </a:rPr>
              <a:t>ابع متعددي براي جمع</a:t>
            </a:r>
            <a:r>
              <a:rPr lang="fa-IR" sz="3200" dirty="0">
                <a:solidFill>
                  <a:schemeClr val="accent2"/>
                </a:solidFill>
              </a:rPr>
              <a:t>‌</a:t>
            </a:r>
            <a:r>
              <a:rPr lang="ar-SA" sz="3200" dirty="0">
                <a:solidFill>
                  <a:schemeClr val="accent2"/>
                </a:solidFill>
                <a:cs typeface="B Titr" pitchFamily="2" charset="-78"/>
              </a:rPr>
              <a:t>آوري اط</a:t>
            </a:r>
            <a:r>
              <a:rPr lang="fa-IR" sz="3200" dirty="0">
                <a:solidFill>
                  <a:schemeClr val="accent2"/>
                </a:solidFill>
                <a:cs typeface="B Titr" pitchFamily="2" charset="-78"/>
              </a:rPr>
              <a:t>ـ</a:t>
            </a:r>
            <a:r>
              <a:rPr lang="ar-SA" sz="3200" dirty="0">
                <a:solidFill>
                  <a:schemeClr val="accent2"/>
                </a:solidFill>
                <a:cs typeface="B Titr" pitchFamily="2" charset="-78"/>
              </a:rPr>
              <a:t>لاعات مورد استفاده قرار گرفته،</a:t>
            </a:r>
            <a:r>
              <a:rPr lang="fa-IR" sz="3200" dirty="0">
                <a:solidFill>
                  <a:schemeClr val="accent2"/>
                </a:solidFill>
                <a:cs typeface="B Titr" pitchFamily="2" charset="-78"/>
              </a:rPr>
              <a:t> </a:t>
            </a:r>
            <a:r>
              <a:rPr lang="ar-SA" sz="3200" dirty="0">
                <a:solidFill>
                  <a:schemeClr val="accent2"/>
                </a:solidFill>
              </a:rPr>
              <a:t>‌</a:t>
            </a:r>
            <a:r>
              <a:rPr lang="ar-SA" sz="3200" dirty="0">
                <a:solidFill>
                  <a:schemeClr val="accent2"/>
                </a:solidFill>
                <a:cs typeface="B Titr" pitchFamily="2" charset="-78"/>
              </a:rPr>
              <a:t>موارد تكراري در ليست مزبور ح</a:t>
            </a:r>
            <a:r>
              <a:rPr lang="fa-IR" sz="3200" dirty="0">
                <a:solidFill>
                  <a:schemeClr val="accent2"/>
                </a:solidFill>
                <a:cs typeface="B Titr" pitchFamily="2" charset="-78"/>
              </a:rPr>
              <a:t>ـ</a:t>
            </a:r>
            <a:r>
              <a:rPr lang="ar-SA" sz="3200" dirty="0">
                <a:solidFill>
                  <a:schemeClr val="accent2"/>
                </a:solidFill>
                <a:cs typeface="B Titr" pitchFamily="2" charset="-78"/>
              </a:rPr>
              <a:t>ذف خ</a:t>
            </a:r>
            <a:r>
              <a:rPr lang="fa-IR" sz="3200" dirty="0">
                <a:solidFill>
                  <a:schemeClr val="accent2"/>
                </a:solidFill>
                <a:cs typeface="B Titr" pitchFamily="2" charset="-78"/>
              </a:rPr>
              <a:t>ــ</a:t>
            </a:r>
            <a:r>
              <a:rPr lang="ar-SA" sz="3200" dirty="0">
                <a:solidFill>
                  <a:schemeClr val="accent2"/>
                </a:solidFill>
                <a:cs typeface="B Titr" pitchFamily="2" charset="-78"/>
              </a:rPr>
              <a:t>واهد شد. اول</a:t>
            </a:r>
            <a:r>
              <a:rPr lang="fa-IR" sz="3200" dirty="0">
                <a:solidFill>
                  <a:schemeClr val="accent2"/>
                </a:solidFill>
                <a:cs typeface="B Titr" pitchFamily="2" charset="-78"/>
              </a:rPr>
              <a:t>ـ</a:t>
            </a:r>
            <a:r>
              <a:rPr lang="ar-SA" sz="3200" dirty="0">
                <a:solidFill>
                  <a:schemeClr val="accent2"/>
                </a:solidFill>
                <a:cs typeface="B Titr" pitchFamily="2" charset="-78"/>
              </a:rPr>
              <a:t>ويت حذف به اين شرح است</a:t>
            </a:r>
            <a:r>
              <a:rPr lang="fa-IR" sz="3200" dirty="0">
                <a:solidFill>
                  <a:schemeClr val="accent2"/>
                </a:solidFill>
                <a:cs typeface="B Titr" pitchFamily="2" charset="-78"/>
              </a:rPr>
              <a:t>، </a:t>
            </a:r>
            <a:r>
              <a:rPr lang="ar-SA" sz="3200" dirty="0">
                <a:solidFill>
                  <a:schemeClr val="accent2"/>
                </a:solidFill>
                <a:cs typeface="B Titr" pitchFamily="2" charset="-78"/>
              </a:rPr>
              <a:t>كه</a:t>
            </a:r>
            <a:r>
              <a:rPr lang="fa-IR" sz="3200" dirty="0">
                <a:solidFill>
                  <a:schemeClr val="accent2"/>
                </a:solidFill>
                <a:cs typeface="B Titr" pitchFamily="2" charset="-78"/>
              </a:rPr>
              <a:t>:</a:t>
            </a:r>
            <a:br>
              <a:rPr lang="fa-IR" sz="3200" dirty="0">
                <a:solidFill>
                  <a:schemeClr val="accent2"/>
                </a:solidFill>
                <a:cs typeface="B Titr" pitchFamily="2" charset="-78"/>
              </a:rPr>
            </a:br>
            <a:r>
              <a:rPr lang="ar-SA" sz="3200" dirty="0">
                <a:solidFill>
                  <a:schemeClr val="accent2"/>
                </a:solidFill>
                <a:cs typeface="B Titr" pitchFamily="2" charset="-78"/>
              </a:rPr>
              <a:t> اگر مرگي از دو منبع،</a:t>
            </a:r>
            <a:r>
              <a:rPr lang="fa-IR" sz="3200" dirty="0">
                <a:solidFill>
                  <a:schemeClr val="accent2"/>
                </a:solidFill>
                <a:cs typeface="B Titr" pitchFamily="2" charset="-78"/>
              </a:rPr>
              <a:t> </a:t>
            </a:r>
            <a:r>
              <a:rPr lang="ar-SA" sz="3200" dirty="0">
                <a:solidFill>
                  <a:schemeClr val="accent2"/>
                </a:solidFill>
              </a:rPr>
              <a:t>‌</a:t>
            </a:r>
            <a:r>
              <a:rPr lang="ar-SA" sz="3200" dirty="0">
                <a:solidFill>
                  <a:schemeClr val="accent2"/>
                </a:solidFill>
                <a:cs typeface="B Titr" pitchFamily="2" charset="-78"/>
              </a:rPr>
              <a:t>مثلاً</a:t>
            </a:r>
            <a:r>
              <a:rPr lang="ar-SA" sz="3200" dirty="0">
                <a:solidFill>
                  <a:schemeClr val="accent2"/>
                </a:solidFill>
              </a:rPr>
              <a:t>‌</a:t>
            </a:r>
            <a:r>
              <a:rPr lang="fa-IR" sz="3200" dirty="0">
                <a:solidFill>
                  <a:schemeClr val="accent2"/>
                </a:solidFill>
                <a:cs typeface="B Titr" pitchFamily="2" charset="-78"/>
              </a:rPr>
              <a:t> </a:t>
            </a:r>
            <a:r>
              <a:rPr lang="ar-SA" sz="3200" dirty="0">
                <a:solidFill>
                  <a:schemeClr val="accent2"/>
                </a:solidFill>
                <a:cs typeface="B Titr" pitchFamily="2" charset="-78"/>
              </a:rPr>
              <a:t>بيمارستان و مركز بهداشتي درماني روستايي گزارش شده باشد و داراي علت متفاوت باشد</a:t>
            </a:r>
            <a:r>
              <a:rPr lang="fa-IR" sz="3200" dirty="0">
                <a:solidFill>
                  <a:schemeClr val="accent2"/>
                </a:solidFill>
                <a:cs typeface="B Titr" pitchFamily="2" charset="-78"/>
              </a:rPr>
              <a:t>،</a:t>
            </a:r>
            <a:r>
              <a:rPr lang="ar-SA" sz="3200" dirty="0">
                <a:solidFill>
                  <a:schemeClr val="accent2"/>
                </a:solidFill>
                <a:cs typeface="B Titr" pitchFamily="2" charset="-78"/>
              </a:rPr>
              <a:t> در صورتيكه علت اعلام شده از طرف بيمارستان كد پوچ</a:t>
            </a:r>
            <a:r>
              <a:rPr lang="en-US" sz="3200" dirty="0">
                <a:solidFill>
                  <a:schemeClr val="accent2"/>
                </a:solidFill>
                <a:cs typeface="B Titr" pitchFamily="2" charset="-78"/>
              </a:rPr>
              <a:t> (</a:t>
            </a:r>
            <a:r>
              <a:rPr lang="en-US" sz="3200" b="1" dirty="0">
                <a:solidFill>
                  <a:schemeClr val="accent2"/>
                </a:solidFill>
                <a:cs typeface="B Titr" pitchFamily="2" charset="-78"/>
              </a:rPr>
              <a:t>Garbage code)</a:t>
            </a:r>
            <a:r>
              <a:rPr lang="en-US" sz="3200" dirty="0">
                <a:solidFill>
                  <a:schemeClr val="accent2"/>
                </a:solidFill>
                <a:cs typeface="B Titr" pitchFamily="2" charset="-78"/>
              </a:rPr>
              <a:t> </a:t>
            </a:r>
            <a:r>
              <a:rPr lang="fa-IR" sz="3200" dirty="0">
                <a:solidFill>
                  <a:schemeClr val="accent2"/>
                </a:solidFill>
                <a:cs typeface="B Titr" pitchFamily="2" charset="-78"/>
              </a:rPr>
              <a:t> </a:t>
            </a:r>
            <a:r>
              <a:rPr lang="ar-SA" sz="3200" dirty="0">
                <a:solidFill>
                  <a:schemeClr val="accent2"/>
                </a:solidFill>
                <a:cs typeface="B Titr" pitchFamily="2" charset="-78"/>
              </a:rPr>
              <a:t>يا كد غير ممكن نباشد، علت اعلام شده توسط بيمارستان پذيرفته مي</a:t>
            </a:r>
            <a:r>
              <a:rPr lang="fa-IR" sz="3200" dirty="0">
                <a:solidFill>
                  <a:schemeClr val="accent2"/>
                </a:solidFill>
              </a:rPr>
              <a:t>‌</a:t>
            </a:r>
            <a:r>
              <a:rPr lang="ar-SA" sz="3200" dirty="0">
                <a:solidFill>
                  <a:schemeClr val="accent2"/>
                </a:solidFill>
                <a:cs typeface="B Titr" pitchFamily="2" charset="-78"/>
              </a:rPr>
              <a:t>شود</a:t>
            </a:r>
            <a:r>
              <a:rPr lang="fa-IR" sz="3200" dirty="0">
                <a:solidFill>
                  <a:schemeClr val="accent2"/>
                </a:solidFill>
                <a:cs typeface="B Titr" pitchFamily="2" charset="-78"/>
              </a:rPr>
              <a:t>.</a:t>
            </a:r>
            <a:r>
              <a:rPr lang="ar-SA" sz="3200" dirty="0">
                <a:solidFill>
                  <a:schemeClr val="accent2"/>
                </a:solidFill>
                <a:cs typeface="B Titr" pitchFamily="2" charset="-78"/>
              </a:rPr>
              <a:t> </a:t>
            </a:r>
            <a:r>
              <a:rPr lang="en-US" sz="3200" dirty="0">
                <a:solidFill>
                  <a:schemeClr val="accent2"/>
                </a:solidFill>
                <a:cs typeface="B Titr" pitchFamily="2" charset="-78"/>
              </a:rPr>
              <a:t/>
            </a:r>
            <a:br>
              <a:rPr lang="en-US" sz="3200" dirty="0">
                <a:solidFill>
                  <a:schemeClr val="accent2"/>
                </a:solidFill>
                <a:cs typeface="B Titr" pitchFamily="2" charset="-78"/>
              </a:rPr>
            </a:br>
            <a:endParaRPr lang="en-US" sz="3200" dirty="0"/>
          </a:p>
        </p:txBody>
      </p:sp>
    </p:spTree>
    <p:extLst>
      <p:ext uri="{BB962C8B-B14F-4D97-AF65-F5344CB8AC3E}">
        <p14:creationId xmlns:p14="http://schemas.microsoft.com/office/powerpoint/2010/main" val="3848019344"/>
      </p:ext>
    </p:extLst>
  </p:cSld>
  <p:clrMapOvr>
    <a:masterClrMapping/>
  </p:clrMapOvr>
  <p:transition advTm="9000">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89" name="Object 1"/>
          <p:cNvGraphicFramePr>
            <a:graphicFrameLocks noChangeAspect="1"/>
          </p:cNvGraphicFramePr>
          <p:nvPr/>
        </p:nvGraphicFramePr>
        <p:xfrm>
          <a:off x="1331640" y="580676"/>
          <a:ext cx="6624736" cy="5327228"/>
        </p:xfrm>
        <a:graphic>
          <a:graphicData uri="http://schemas.openxmlformats.org/presentationml/2006/ole">
            <mc:AlternateContent xmlns:mc="http://schemas.openxmlformats.org/markup-compatibility/2006">
              <mc:Choice xmlns:v="urn:schemas-microsoft-com:vml" Requires="v">
                <p:oleObj spid="_x0000_s63564" name="Document" r:id="rId4" imgW="6777005" imgH="8644270" progId="Word.Document.12">
                  <p:embed/>
                </p:oleObj>
              </mc:Choice>
              <mc:Fallback>
                <p:oleObj name="Document" r:id="rId4" imgW="6777005" imgH="8644270" progId="Word.Document.12">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640" y="580676"/>
                        <a:ext cx="6624736" cy="5327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772817"/>
            <a:ext cx="8568952" cy="1827634"/>
          </a:xfrm>
        </p:spPr>
        <p:txBody>
          <a:bodyPr>
            <a:normAutofit/>
          </a:bodyPr>
          <a:lstStyle/>
          <a:p>
            <a:pPr algn="r"/>
            <a:r>
              <a:rPr lang="fa-IR" sz="2800" b="1" dirty="0" smtClean="0">
                <a:cs typeface="B Titr" pitchFamily="2" charset="-78"/>
              </a:rPr>
              <a:t>چارچوب تجزیه تحلیل داده های علل مرگ بر اساس برنامه ثبت مرگ </a:t>
            </a:r>
            <a:endParaRPr lang="fa-IR" sz="2800" b="1" dirty="0">
              <a:cs typeface="B Titr" pitchFamily="2" charset="-78"/>
            </a:endParaRPr>
          </a:p>
        </p:txBody>
      </p:sp>
    </p:spTree>
  </p:cSld>
  <p:clrMapOvr>
    <a:masterClrMapping/>
  </p:clrMapOvr>
  <p:transition advClick="0">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rtl="1">
              <a:spcBef>
                <a:spcPct val="0"/>
              </a:spcBef>
            </a:pPr>
            <a:r>
              <a:rPr lang="fa-IR" sz="3600" b="1" dirty="0">
                <a:cs typeface="B Homa" pitchFamily="2" charset="-78"/>
              </a:rPr>
              <a:t>كنترل كيفيت داده ها </a:t>
            </a:r>
            <a:r>
              <a:rPr lang="en-US" sz="2800" dirty="0">
                <a:cs typeface="B Homa" pitchFamily="2" charset="-78"/>
              </a:rPr>
              <a:t/>
            </a:r>
            <a:br>
              <a:rPr lang="en-US" sz="2800" dirty="0">
                <a:cs typeface="B Homa" pitchFamily="2" charset="-78"/>
              </a:rPr>
            </a:br>
            <a:endParaRPr lang="fa-IR" sz="3600" dirty="0">
              <a:cs typeface="B Homa" pitchFamily="2" charset="-78"/>
            </a:endParaRPr>
          </a:p>
        </p:txBody>
      </p:sp>
      <p:sp>
        <p:nvSpPr>
          <p:cNvPr id="3" name="Content Placeholder 2"/>
          <p:cNvSpPr>
            <a:spLocks noGrp="1"/>
          </p:cNvSpPr>
          <p:nvPr>
            <p:ph idx="1"/>
          </p:nvPr>
        </p:nvSpPr>
        <p:spPr>
          <a:xfrm>
            <a:off x="971600" y="1412776"/>
            <a:ext cx="7581528" cy="4752528"/>
          </a:xfrm>
        </p:spPr>
        <p:txBody>
          <a:bodyPr>
            <a:noAutofit/>
          </a:bodyPr>
          <a:lstStyle/>
          <a:p>
            <a:pPr marL="342900" lvl="2" indent="-342900"/>
            <a:r>
              <a:rPr lang="fa-IR" sz="3200" b="1" dirty="0" smtClean="0">
                <a:cs typeface="B Nazanin" pitchFamily="2" charset="-78"/>
              </a:rPr>
              <a:t>به طور کلی در کنترل کیفی داده ها مرگ دو مقوله باید در نظر گرفته شود:</a:t>
            </a:r>
          </a:p>
          <a:p>
            <a:pPr marL="342900" lvl="2" indent="-342900"/>
            <a:r>
              <a:rPr lang="fa-IR" sz="3200" b="1" dirty="0" smtClean="0">
                <a:cs typeface="B Nazanin" pitchFamily="2" charset="-78"/>
              </a:rPr>
              <a:t> کم ثبتی یا  </a:t>
            </a:r>
            <a:r>
              <a:rPr lang="en-US" sz="3200" b="1" dirty="0" smtClean="0">
                <a:cs typeface="B Nazanin" pitchFamily="2" charset="-78"/>
              </a:rPr>
              <a:t>Under reporting</a:t>
            </a:r>
          </a:p>
          <a:p>
            <a:pPr marL="342900" lvl="2" indent="-342900"/>
            <a:r>
              <a:rPr lang="fa-IR" sz="3200" b="1" dirty="0" smtClean="0">
                <a:cs typeface="B Nazanin" pitchFamily="2" charset="-78"/>
              </a:rPr>
              <a:t>بد ثبتی یا </a:t>
            </a:r>
            <a:r>
              <a:rPr lang="en-US" sz="3200" b="1" dirty="0" smtClean="0">
                <a:cs typeface="B Nazanin" pitchFamily="2" charset="-78"/>
              </a:rPr>
              <a:t>Misclassifications</a:t>
            </a:r>
            <a:endParaRPr lang="fa-IR" sz="3200" b="1" dirty="0" smtClean="0">
              <a:cs typeface="B Nazanin" pitchFamily="2" charset="-78"/>
            </a:endParaRPr>
          </a:p>
          <a:p>
            <a:endParaRPr lang="fa-IR" dirty="0">
              <a:cs typeface="B Nazanin" pitchFamily="2" charset="-78"/>
            </a:endParaRPr>
          </a:p>
        </p:txBody>
      </p:sp>
    </p:spTree>
    <p:extLst>
      <p:ext uri="{BB962C8B-B14F-4D97-AF65-F5344CB8AC3E}">
        <p14:creationId xmlns:p14="http://schemas.microsoft.com/office/powerpoint/2010/main" val="1630063279"/>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Homa" pitchFamily="2" charset="-78"/>
              </a:rPr>
              <a:t> کنترل کیفیت  داده ها </a:t>
            </a:r>
            <a:endParaRPr lang="fa-IR" dirty="0">
              <a:cs typeface="B Homa" pitchFamily="2" charset="-78"/>
            </a:endParaRPr>
          </a:p>
        </p:txBody>
      </p:sp>
      <p:sp>
        <p:nvSpPr>
          <p:cNvPr id="3" name="Content Placeholder 2"/>
          <p:cNvSpPr>
            <a:spLocks noGrp="1"/>
          </p:cNvSpPr>
          <p:nvPr>
            <p:ph idx="1"/>
          </p:nvPr>
        </p:nvSpPr>
        <p:spPr/>
        <p:txBody>
          <a:bodyPr/>
          <a:lstStyle/>
          <a:p>
            <a:pPr marL="342900" lvl="2" indent="-342900"/>
            <a:r>
              <a:rPr lang="fa-IR" sz="3200" b="1" dirty="0" smtClean="0">
                <a:cs typeface="B Nazanin" pitchFamily="2" charset="-78"/>
              </a:rPr>
              <a:t>کنترل خطاهای ورود کد های متغییر ها </a:t>
            </a:r>
            <a:endParaRPr lang="en-US" sz="3200" dirty="0" smtClean="0">
              <a:cs typeface="B Nazanin" pitchFamily="2" charset="-78"/>
            </a:endParaRPr>
          </a:p>
          <a:p>
            <a:pPr marL="342900" lvl="2" indent="-342900"/>
            <a:r>
              <a:rPr lang="fa-IR" sz="3200" b="1" dirty="0" smtClean="0">
                <a:cs typeface="B Nazanin" pitchFamily="2" charset="-78"/>
              </a:rPr>
              <a:t>بررسی کیفیت داده های علل مرگ </a:t>
            </a:r>
            <a:endParaRPr lang="en-US" sz="3200" b="1" dirty="0" smtClean="0">
              <a:cs typeface="B Nazanin" pitchFamily="2" charset="-78"/>
            </a:endParaRPr>
          </a:p>
          <a:p>
            <a:r>
              <a:rPr lang="fa-IR" dirty="0" smtClean="0">
                <a:cs typeface="B Nazanin" pitchFamily="2" charset="-78"/>
              </a:rPr>
              <a:t>كدهاي غير ممكن از نظر سن</a:t>
            </a:r>
          </a:p>
          <a:p>
            <a:pPr lvl="0"/>
            <a:r>
              <a:rPr lang="fa-IR" dirty="0" smtClean="0">
                <a:cs typeface="B Nazanin" pitchFamily="2" charset="-78"/>
              </a:rPr>
              <a:t>كدهاي علل مرگ غير ممكن</a:t>
            </a:r>
            <a:endParaRPr lang="en-US" dirty="0" smtClean="0">
              <a:cs typeface="B Nazanin" pitchFamily="2" charset="-78"/>
            </a:endParaRPr>
          </a:p>
          <a:p>
            <a:pPr lvl="0"/>
            <a:r>
              <a:rPr lang="fa-IR" dirty="0" smtClean="0">
                <a:cs typeface="B Nazanin" pitchFamily="2" charset="-78"/>
              </a:rPr>
              <a:t>كدهاي علل مرگ غير محتمل </a:t>
            </a:r>
            <a:endParaRPr lang="en-US" dirty="0" smtClean="0">
              <a:cs typeface="B Nazanin" pitchFamily="2" charset="-78"/>
            </a:endParaRPr>
          </a:p>
          <a:p>
            <a:pPr lvl="0"/>
            <a:r>
              <a:rPr lang="fa-IR" dirty="0" smtClean="0">
                <a:cs typeface="B Nazanin" pitchFamily="2" charset="-78"/>
              </a:rPr>
              <a:t>كدهاي علل مرگ به حالت ها بد تعریف شده و پوچ </a:t>
            </a:r>
            <a:endParaRPr lang="en-US" dirty="0" smtClean="0">
              <a:cs typeface="B Nazanin" pitchFamily="2" charset="-78"/>
            </a:endParaRPr>
          </a:p>
          <a:p>
            <a:endParaRPr lang="fa-IR" dirty="0"/>
          </a:p>
        </p:txBody>
      </p:sp>
    </p:spTree>
    <p:extLst>
      <p:ext uri="{BB962C8B-B14F-4D97-AF65-F5344CB8AC3E}">
        <p14:creationId xmlns:p14="http://schemas.microsoft.com/office/powerpoint/2010/main" val="3252384275"/>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5616" y="1268760"/>
            <a:ext cx="6840760" cy="4154984"/>
          </a:xfrm>
          <a:prstGeom prst="rect">
            <a:avLst/>
          </a:prstGeom>
        </p:spPr>
        <p:txBody>
          <a:bodyPr wrap="square">
            <a:spAutoFit/>
          </a:bodyPr>
          <a:lstStyle/>
          <a:p>
            <a:r>
              <a:rPr lang="fa-IR" sz="2400" dirty="0">
                <a:cs typeface="B Titr" pitchFamily="2" charset="-78"/>
              </a:rPr>
              <a:t>در جریان انتساب وتخصیص علت مرگ موارد غیر ممکن ,غیر محتمل وبی ارزش را باید به شرح زیر مورد توجه قرار داد.</a:t>
            </a:r>
            <a:br>
              <a:rPr lang="fa-IR" sz="2400" dirty="0">
                <a:cs typeface="B Titr" pitchFamily="2" charset="-78"/>
              </a:rPr>
            </a:br>
            <a:r>
              <a:rPr lang="fa-IR" sz="2400" dirty="0">
                <a:cs typeface="B Titr" pitchFamily="2" charset="-78"/>
              </a:rPr>
              <a:t/>
            </a:r>
            <a:br>
              <a:rPr lang="fa-IR" sz="2400" dirty="0">
                <a:cs typeface="B Titr" pitchFamily="2" charset="-78"/>
              </a:rPr>
            </a:br>
            <a:r>
              <a:rPr lang="fa-IR" sz="2400" dirty="0">
                <a:solidFill>
                  <a:schemeClr val="accent2"/>
                </a:solidFill>
                <a:cs typeface="B Titr" pitchFamily="2" charset="-78"/>
              </a:rPr>
              <a:t>1- کدهای غیر ممکن</a:t>
            </a:r>
            <a:r>
              <a:rPr lang="en-US" sz="2400" dirty="0" err="1">
                <a:solidFill>
                  <a:schemeClr val="accent2"/>
                </a:solidFill>
                <a:cs typeface="B Titr" pitchFamily="2" charset="-78"/>
              </a:rPr>
              <a:t>Imposible</a:t>
            </a:r>
            <a:r>
              <a:rPr lang="en-US" sz="2400" dirty="0">
                <a:solidFill>
                  <a:schemeClr val="accent2"/>
                </a:solidFill>
                <a:cs typeface="B Titr" pitchFamily="2" charset="-78"/>
              </a:rPr>
              <a:t> Code</a:t>
            </a:r>
            <a:r>
              <a:rPr lang="en-US" sz="2400" dirty="0">
                <a:cs typeface="B Titr" pitchFamily="2" charset="-78"/>
              </a:rPr>
              <a:t>   </a:t>
            </a:r>
            <a:r>
              <a:rPr lang="fa-IR" sz="2400" dirty="0">
                <a:cs typeface="B Titr" pitchFamily="2" charset="-78"/>
              </a:rPr>
              <a:t/>
            </a:r>
            <a:br>
              <a:rPr lang="fa-IR" sz="2400" dirty="0">
                <a:cs typeface="B Titr" pitchFamily="2" charset="-78"/>
              </a:rPr>
            </a:br>
            <a:r>
              <a:rPr lang="fa-IR" sz="2400" dirty="0">
                <a:cs typeface="B Titr" pitchFamily="2" charset="-78"/>
              </a:rPr>
              <a:t>کدهای غیر ممکن عبارت است از انتساب عللی که از بابت جنس وسن ,وقوع آنها غیر ممکن باشد.</a:t>
            </a:r>
            <a:br>
              <a:rPr lang="fa-IR" sz="2400" dirty="0">
                <a:cs typeface="B Titr" pitchFamily="2" charset="-78"/>
              </a:rPr>
            </a:br>
            <a:r>
              <a:rPr lang="fa-IR" sz="2400" dirty="0">
                <a:cs typeface="B Titr" pitchFamily="2" charset="-78"/>
              </a:rPr>
              <a:t>مثلا :  مرگ ناشی از عوارض بارداری برای مردان</a:t>
            </a:r>
            <a:br>
              <a:rPr lang="fa-IR" sz="2400" dirty="0">
                <a:cs typeface="B Titr" pitchFamily="2" charset="-78"/>
              </a:rPr>
            </a:br>
            <a:r>
              <a:rPr lang="fa-IR" sz="2400" dirty="0">
                <a:cs typeface="B Titr" pitchFamily="2" charset="-78"/>
              </a:rPr>
              <a:t>           مرگ نا شی از سرطان بیضه برای زنان </a:t>
            </a:r>
            <a:br>
              <a:rPr lang="fa-IR" sz="2400" dirty="0">
                <a:cs typeface="B Titr" pitchFamily="2" charset="-78"/>
              </a:rPr>
            </a:br>
            <a:r>
              <a:rPr lang="fa-IR" sz="2400" dirty="0">
                <a:cs typeface="B Titr" pitchFamily="2" charset="-78"/>
              </a:rPr>
              <a:t>           خودکشی در زیر 5سال</a:t>
            </a:r>
            <a:br>
              <a:rPr lang="fa-IR" sz="2400" dirty="0">
                <a:cs typeface="B Titr" pitchFamily="2" charset="-78"/>
              </a:rPr>
            </a:br>
            <a:r>
              <a:rPr lang="fa-IR" sz="2400" dirty="0">
                <a:cs typeface="B Titr" pitchFamily="2" charset="-78"/>
              </a:rPr>
              <a:t>           میگرن</a:t>
            </a:r>
            <a:br>
              <a:rPr lang="fa-IR" sz="2400" dirty="0">
                <a:cs typeface="B Titr" pitchFamily="2" charset="-78"/>
              </a:rPr>
            </a:br>
            <a:r>
              <a:rPr lang="fa-IR" sz="2400" dirty="0">
                <a:cs typeface="B Titr" pitchFamily="2" charset="-78"/>
              </a:rPr>
              <a:t>           اختلال خواب</a:t>
            </a:r>
            <a:endParaRPr lang="en-US" sz="2400" dirty="0"/>
          </a:p>
        </p:txBody>
      </p:sp>
    </p:spTree>
    <p:extLst>
      <p:ext uri="{BB962C8B-B14F-4D97-AF65-F5344CB8AC3E}">
        <p14:creationId xmlns:p14="http://schemas.microsoft.com/office/powerpoint/2010/main" val="1861052413"/>
      </p:ext>
    </p:extLst>
  </p:cSld>
  <p:clrMapOvr>
    <a:masterClrMapping/>
  </p:clrMapOvr>
  <p:transition advTm="9000">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1720840"/>
            <a:ext cx="7776864" cy="4524315"/>
          </a:xfrm>
          <a:prstGeom prst="rect">
            <a:avLst/>
          </a:prstGeom>
        </p:spPr>
        <p:txBody>
          <a:bodyPr wrap="square">
            <a:spAutoFit/>
          </a:bodyPr>
          <a:lstStyle/>
          <a:p>
            <a:r>
              <a:rPr lang="fa-IR" sz="2400" dirty="0">
                <a:solidFill>
                  <a:schemeClr val="accent2"/>
                </a:solidFill>
                <a:cs typeface="B Titr" pitchFamily="2" charset="-78"/>
              </a:rPr>
              <a:t>2- کدهای غیر محتمل وبعید</a:t>
            </a:r>
            <a:r>
              <a:rPr lang="en-US" sz="2400" dirty="0" err="1">
                <a:solidFill>
                  <a:schemeClr val="accent2"/>
                </a:solidFill>
                <a:cs typeface="B Titr" pitchFamily="2" charset="-78"/>
              </a:rPr>
              <a:t>ImprobableCode</a:t>
            </a:r>
            <a:r>
              <a:rPr lang="en-US" sz="2400" dirty="0">
                <a:cs typeface="B Titr" pitchFamily="2" charset="-78"/>
              </a:rPr>
              <a:t>   </a:t>
            </a:r>
            <a:br>
              <a:rPr lang="en-US" sz="2400" dirty="0">
                <a:cs typeface="B Titr" pitchFamily="2" charset="-78"/>
              </a:rPr>
            </a:br>
            <a:r>
              <a:rPr lang="fa-IR" sz="2400" dirty="0">
                <a:cs typeface="B Titr" pitchFamily="2" charset="-78"/>
              </a:rPr>
              <a:t/>
            </a:r>
            <a:br>
              <a:rPr lang="fa-IR" sz="2400" dirty="0">
                <a:cs typeface="B Titr" pitchFamily="2" charset="-78"/>
              </a:rPr>
            </a:br>
            <a:r>
              <a:rPr lang="fa-IR" sz="2400" dirty="0">
                <a:cs typeface="B Titr" pitchFamily="2" charset="-78"/>
              </a:rPr>
              <a:t>برخی کدهای غیر محتمل وبعید بعنوان علل مرگ از نظر سنی وجنسی عبارتند از : </a:t>
            </a:r>
            <a:br>
              <a:rPr lang="fa-IR" sz="2400" dirty="0">
                <a:cs typeface="B Titr" pitchFamily="2" charset="-78"/>
              </a:rPr>
            </a:br>
            <a:r>
              <a:rPr lang="fa-IR" sz="2400" dirty="0">
                <a:cs typeface="B Titr" pitchFamily="2" charset="-78"/>
              </a:rPr>
              <a:t/>
            </a:r>
            <a:br>
              <a:rPr lang="fa-IR" sz="2400" dirty="0">
                <a:cs typeface="B Titr" pitchFamily="2" charset="-78"/>
              </a:rPr>
            </a:br>
            <a:r>
              <a:rPr lang="fa-IR" sz="2400" dirty="0">
                <a:cs typeface="B Titr" pitchFamily="2" charset="-78"/>
              </a:rPr>
              <a:t>- مشکلات ناشی از بارداری وزایمان در سنین کمتر از 10سال وبالای 45 سال</a:t>
            </a:r>
            <a:br>
              <a:rPr lang="fa-IR" sz="2400" dirty="0">
                <a:cs typeface="B Titr" pitchFamily="2" charset="-78"/>
              </a:rPr>
            </a:br>
            <a:r>
              <a:rPr lang="fa-IR" sz="2400" dirty="0">
                <a:cs typeface="B Titr" pitchFamily="2" charset="-78"/>
              </a:rPr>
              <a:t>- سرطان دهان ,مری ,معده ,کولون,ریه وبرنش ,کبد ,پستان ومثا نه زیر 5سال</a:t>
            </a:r>
            <a:br>
              <a:rPr lang="fa-IR" sz="2400" dirty="0">
                <a:cs typeface="B Titr" pitchFamily="2" charset="-78"/>
              </a:rPr>
            </a:br>
            <a:r>
              <a:rPr lang="fa-IR" sz="2400" dirty="0">
                <a:cs typeface="B Titr" pitchFamily="2" charset="-78"/>
              </a:rPr>
              <a:t>- سرطان دهانه رحم وپروستات در زیر 10سال در رده جنسی مربوط به خود</a:t>
            </a:r>
            <a:br>
              <a:rPr lang="fa-IR" sz="2400" dirty="0">
                <a:cs typeface="B Titr" pitchFamily="2" charset="-78"/>
              </a:rPr>
            </a:br>
            <a:endParaRPr lang="en-US" sz="2400" dirty="0"/>
          </a:p>
        </p:txBody>
      </p:sp>
    </p:spTree>
    <p:extLst>
      <p:ext uri="{BB962C8B-B14F-4D97-AF65-F5344CB8AC3E}">
        <p14:creationId xmlns:p14="http://schemas.microsoft.com/office/powerpoint/2010/main" val="2140938677"/>
      </p:ext>
    </p:extLst>
  </p:cSld>
  <p:clrMapOvr>
    <a:masterClrMapping/>
  </p:clrMapOvr>
  <p:transition advTm="9000">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620688"/>
            <a:ext cx="7200800" cy="3539430"/>
          </a:xfrm>
          <a:prstGeom prst="rect">
            <a:avLst/>
          </a:prstGeom>
        </p:spPr>
        <p:txBody>
          <a:bodyPr wrap="square">
            <a:spAutoFit/>
          </a:bodyPr>
          <a:lstStyle/>
          <a:p>
            <a:r>
              <a:rPr lang="fa-IR" sz="3200" dirty="0" smtClean="0">
                <a:cs typeface="B Titr" pitchFamily="2" charset="-78"/>
              </a:rPr>
              <a:t>* </a:t>
            </a:r>
            <a:r>
              <a:rPr lang="fa-IR" sz="3200" dirty="0">
                <a:cs typeface="B Titr" pitchFamily="2" charset="-78"/>
              </a:rPr>
              <a:t>مرگ ناشی از موارد زیر در گروه زیر 5سال گرچه محتمل اند ولی ثبات آن به دلایل ومدارک کافی و مستدل نیازمند است :</a:t>
            </a:r>
            <a:br>
              <a:rPr lang="fa-IR" sz="3200" dirty="0">
                <a:cs typeface="B Titr" pitchFamily="2" charset="-78"/>
              </a:rPr>
            </a:br>
            <a:r>
              <a:rPr lang="fa-IR" sz="3200" dirty="0">
                <a:cs typeface="B Titr" pitchFamily="2" charset="-78"/>
              </a:rPr>
              <a:t>                  - بیماریهای روماتیسم قلبی</a:t>
            </a:r>
            <a:br>
              <a:rPr lang="fa-IR" sz="3200" dirty="0">
                <a:cs typeface="B Titr" pitchFamily="2" charset="-78"/>
              </a:rPr>
            </a:br>
            <a:r>
              <a:rPr lang="fa-IR" sz="3200" dirty="0">
                <a:cs typeface="B Titr" pitchFamily="2" charset="-78"/>
              </a:rPr>
              <a:t>                 -  بیماریها و عوارض ناشی از فشار خون </a:t>
            </a:r>
            <a:br>
              <a:rPr lang="fa-IR" sz="3200" dirty="0">
                <a:cs typeface="B Titr" pitchFamily="2" charset="-78"/>
              </a:rPr>
            </a:br>
            <a:r>
              <a:rPr lang="fa-IR" sz="3200" dirty="0">
                <a:cs typeface="B Titr" pitchFamily="2" charset="-78"/>
              </a:rPr>
              <a:t>                 -  بیماریها وعوارض عروقی مغز</a:t>
            </a:r>
            <a:br>
              <a:rPr lang="fa-IR" sz="3200" dirty="0">
                <a:cs typeface="B Titr" pitchFamily="2" charset="-78"/>
              </a:rPr>
            </a:br>
            <a:endParaRPr lang="en-US" sz="3200" dirty="0"/>
          </a:p>
        </p:txBody>
      </p:sp>
    </p:spTree>
    <p:extLst>
      <p:ext uri="{BB962C8B-B14F-4D97-AF65-F5344CB8AC3E}">
        <p14:creationId xmlns:p14="http://schemas.microsoft.com/office/powerpoint/2010/main" val="3033080195"/>
      </p:ext>
    </p:extLst>
  </p:cSld>
  <p:clrMapOvr>
    <a:masterClrMapping/>
  </p:clrMapOvr>
  <p:transition advTm="9000">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5576" y="188640"/>
            <a:ext cx="7416824" cy="4832092"/>
          </a:xfrm>
          <a:prstGeom prst="rect">
            <a:avLst/>
          </a:prstGeom>
        </p:spPr>
        <p:txBody>
          <a:bodyPr wrap="square">
            <a:spAutoFit/>
          </a:bodyPr>
          <a:lstStyle/>
          <a:p>
            <a:r>
              <a:rPr lang="fa-IR" sz="2800" dirty="0">
                <a:solidFill>
                  <a:schemeClr val="accent2"/>
                </a:solidFill>
                <a:cs typeface="B Titr" pitchFamily="2" charset="-78"/>
              </a:rPr>
              <a:t>3- کدهای پوچ وبیهوده </a:t>
            </a:r>
            <a:r>
              <a:rPr lang="en-US" sz="2800" dirty="0">
                <a:solidFill>
                  <a:schemeClr val="accent2"/>
                </a:solidFill>
                <a:cs typeface="B Titr" pitchFamily="2" charset="-78"/>
              </a:rPr>
              <a:t>Garbage Code</a:t>
            </a:r>
            <a:r>
              <a:rPr lang="en-US" sz="2800" dirty="0">
                <a:cs typeface="B Titr" pitchFamily="2" charset="-78"/>
              </a:rPr>
              <a:t>     </a:t>
            </a:r>
            <a:r>
              <a:rPr lang="fa-IR" sz="2800" dirty="0">
                <a:cs typeface="B Titr" pitchFamily="2" charset="-78"/>
              </a:rPr>
              <a:t/>
            </a:r>
            <a:br>
              <a:rPr lang="fa-IR" sz="2800" dirty="0">
                <a:cs typeface="B Titr" pitchFamily="2" charset="-78"/>
              </a:rPr>
            </a:br>
            <a:r>
              <a:rPr lang="fa-IR" sz="2800" dirty="0">
                <a:cs typeface="B Titr" pitchFamily="2" charset="-78"/>
              </a:rPr>
              <a:t>کدهای پوچ ,بیهوده  و گمراه کننده عبارتند از ”آن دسته از علائم ,نشانه ها و وضعیتهایی که می توانند بطور معمول وجود داشته باشند یا به عنوان حالات واسط و یا علل فوری مرگ پدید آیند ,ولی نمیتوانند علت مرگ واقع شوند .”</a:t>
            </a:r>
            <a:br>
              <a:rPr lang="fa-IR" sz="2800" dirty="0">
                <a:cs typeface="B Titr" pitchFamily="2" charset="-78"/>
              </a:rPr>
            </a:br>
            <a:r>
              <a:rPr lang="fa-IR" sz="2800" dirty="0">
                <a:cs typeface="B Titr" pitchFamily="2" charset="-78"/>
              </a:rPr>
              <a:t>در واقع کدهای پوچ آسانترین ”علت انتخابی“ است که به صورت معمول ,شایع وعرفی به مرگها منتسب میشود مثل :</a:t>
            </a:r>
            <a:br>
              <a:rPr lang="fa-IR" sz="2800" dirty="0">
                <a:cs typeface="B Titr" pitchFamily="2" charset="-78"/>
              </a:rPr>
            </a:br>
            <a:r>
              <a:rPr lang="fa-IR" sz="2800" dirty="0">
                <a:cs typeface="B Titr" pitchFamily="2" charset="-78"/>
              </a:rPr>
              <a:t>- ایست قلبی</a:t>
            </a:r>
            <a:br>
              <a:rPr lang="fa-IR" sz="2800" dirty="0">
                <a:cs typeface="B Titr" pitchFamily="2" charset="-78"/>
              </a:rPr>
            </a:br>
            <a:r>
              <a:rPr lang="fa-IR" sz="2800" dirty="0">
                <a:cs typeface="B Titr" pitchFamily="2" charset="-78"/>
              </a:rPr>
              <a:t>- نارسایی قلبی</a:t>
            </a:r>
            <a:br>
              <a:rPr lang="fa-IR" sz="2800" dirty="0">
                <a:cs typeface="B Titr" pitchFamily="2" charset="-78"/>
              </a:rPr>
            </a:br>
            <a:r>
              <a:rPr lang="fa-IR" sz="2800" dirty="0">
                <a:cs typeface="B Titr" pitchFamily="2" charset="-78"/>
              </a:rPr>
              <a:t>- آمبولی ریه</a:t>
            </a:r>
            <a:br>
              <a:rPr lang="fa-IR" sz="2800" dirty="0">
                <a:cs typeface="B Titr" pitchFamily="2" charset="-78"/>
              </a:rPr>
            </a:br>
            <a:r>
              <a:rPr lang="fa-IR" sz="2800" dirty="0">
                <a:cs typeface="B Titr" pitchFamily="2" charset="-78"/>
              </a:rPr>
              <a:t>- عقب ماندگی ذهنی</a:t>
            </a:r>
            <a:endParaRPr lang="en-US" sz="2800" dirty="0"/>
          </a:p>
        </p:txBody>
      </p:sp>
    </p:spTree>
    <p:extLst>
      <p:ext uri="{BB962C8B-B14F-4D97-AF65-F5344CB8AC3E}">
        <p14:creationId xmlns:p14="http://schemas.microsoft.com/office/powerpoint/2010/main" val="524678289"/>
      </p:ext>
    </p:extLst>
  </p:cSld>
  <p:clrMapOvr>
    <a:masterClrMapping/>
  </p:clrMapOvr>
  <p:transition advTm="9000">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19256" cy="922114"/>
          </a:xfrm>
        </p:spPr>
        <p:txBody>
          <a:bodyPr/>
          <a:lstStyle/>
          <a:p>
            <a:r>
              <a:rPr lang="fa-IR" dirty="0" smtClean="0">
                <a:cs typeface="B Homa" pitchFamily="2" charset="-78"/>
              </a:rPr>
              <a:t>بحث و </a:t>
            </a:r>
            <a:r>
              <a:rPr lang="fa-IR" sz="2800" dirty="0" smtClean="0">
                <a:cs typeface="B Homa" pitchFamily="2" charset="-78"/>
              </a:rPr>
              <a:t>نتیجه</a:t>
            </a:r>
            <a:r>
              <a:rPr lang="fa-IR" dirty="0" smtClean="0">
                <a:cs typeface="B Homa" pitchFamily="2" charset="-78"/>
              </a:rPr>
              <a:t> گیری (1)</a:t>
            </a:r>
            <a:endParaRPr lang="fa-IR" dirty="0">
              <a:cs typeface="B Homa" pitchFamily="2" charset="-78"/>
            </a:endParaRPr>
          </a:p>
        </p:txBody>
      </p:sp>
      <p:sp>
        <p:nvSpPr>
          <p:cNvPr id="3" name="Content Placeholder 2"/>
          <p:cNvSpPr>
            <a:spLocks noGrp="1"/>
          </p:cNvSpPr>
          <p:nvPr>
            <p:ph idx="1"/>
          </p:nvPr>
        </p:nvSpPr>
        <p:spPr>
          <a:xfrm>
            <a:off x="457200" y="1268760"/>
            <a:ext cx="8291264" cy="4857403"/>
          </a:xfrm>
        </p:spPr>
        <p:txBody>
          <a:bodyPr>
            <a:normAutofit/>
          </a:bodyPr>
          <a:lstStyle/>
          <a:p>
            <a:r>
              <a:rPr lang="fa-IR" sz="2400" dirty="0" smtClean="0">
                <a:cs typeface="B Nazanin" pitchFamily="2" charset="-78"/>
              </a:rPr>
              <a:t>کاهش مرگ و میر مادران و کود کان و افزایش امید زندگی در طی 35 سال گذشته دستاورد بزرگی برای کشور مان می باشد. که نتیجه تلاش همه بخش های توسعه می باشد</a:t>
            </a:r>
          </a:p>
          <a:p>
            <a:endParaRPr lang="fa-IR" sz="2400" dirty="0" smtClean="0">
              <a:cs typeface="B Nazanin" pitchFamily="2" charset="-78"/>
            </a:endParaRPr>
          </a:p>
          <a:p>
            <a:r>
              <a:rPr lang="fa-IR" sz="2400" dirty="0" smtClean="0">
                <a:cs typeface="B Nazanin" pitchFamily="2" charset="-78"/>
              </a:rPr>
              <a:t>کم شماری مرگ یکی از مهم ترین چالش های نظام ثبت و طبقه بندی مرگ می باشد که این مشکل در برخی از استان ها حاد تر می باشد.</a:t>
            </a:r>
          </a:p>
          <a:p>
            <a:r>
              <a:rPr lang="fa-IR" sz="2400" dirty="0" smtClean="0">
                <a:cs typeface="B Nazanin" pitchFamily="2" charset="-78"/>
              </a:rPr>
              <a:t>نسبت علت ها کدهای پوچ ،نامعلوم، ثبت نشده و در دست بررسی  در اطلاعات سالهای مذبور نسبتا بالا بود که بسیاری از این موارد مربوط به اطلاعات حاصل از سازمان پزشکی قانونی می باشد. بنابر این همکاری سازمان مذبور در ارسال اطلاعات دقیق تر در ارتقای برنامه نظام ثبت علل مرگ بسیار ضروری می باشد.</a:t>
            </a:r>
          </a:p>
          <a:p>
            <a:endParaRPr lang="fa-IR" sz="2400" dirty="0">
              <a:cs typeface="B Nazanin" pitchFamily="2" charset="-78"/>
            </a:endParaRPr>
          </a:p>
        </p:txBody>
      </p:sp>
    </p:spTree>
    <p:extLst>
      <p:ext uri="{BB962C8B-B14F-4D97-AF65-F5344CB8AC3E}">
        <p14:creationId xmlns:p14="http://schemas.microsoft.com/office/powerpoint/2010/main" val="1213216069"/>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Homa" pitchFamily="2" charset="-78"/>
              </a:rPr>
              <a:t>بحث و نتیجه گیری (2)</a:t>
            </a:r>
            <a:endParaRPr lang="fa-IR" dirty="0"/>
          </a:p>
        </p:txBody>
      </p:sp>
      <p:sp>
        <p:nvSpPr>
          <p:cNvPr id="3" name="Content Placeholder 2"/>
          <p:cNvSpPr>
            <a:spLocks noGrp="1"/>
          </p:cNvSpPr>
          <p:nvPr>
            <p:ph idx="1"/>
          </p:nvPr>
        </p:nvSpPr>
        <p:spPr>
          <a:xfrm>
            <a:off x="457200" y="1340768"/>
            <a:ext cx="8219256" cy="4785395"/>
          </a:xfrm>
        </p:spPr>
        <p:txBody>
          <a:bodyPr>
            <a:normAutofit/>
          </a:bodyPr>
          <a:lstStyle/>
          <a:p>
            <a:r>
              <a:rPr lang="fa-IR" sz="2800" dirty="0" smtClean="0">
                <a:cs typeface="B Nazanin" pitchFamily="2" charset="-78"/>
              </a:rPr>
              <a:t>بررسی روند علل مرگ نشان می دهد که برخی از بیماری های بخصوص بیماری های غیر واگیر در طی سالهای گدشته افزایش داشته اند از جمله این علل می توان به سرطان ها، بیماری های تنقسی ، دیابت، ایدز  و خشونت علیه دیگران را نام برد .</a:t>
            </a:r>
          </a:p>
          <a:p>
            <a:r>
              <a:rPr lang="fa-IR" sz="2800" dirty="0" smtClean="0">
                <a:cs typeface="B Nazanin" pitchFamily="2" charset="-78"/>
              </a:rPr>
              <a:t>روند برخی از علل مرگ نیز کاهشی بوده است از جمله می توان به کاهش مرگ ناشی از سل و حوادث ترافیکی اشاره نمود. البته میزان حوادث ترافیکی هنوز در کشور ما بالا می باشد.</a:t>
            </a:r>
          </a:p>
          <a:p>
            <a:pPr rtl="0"/>
            <a:endParaRPr lang="fa-IR" sz="2800" b="1" dirty="0" smtClean="0">
              <a:solidFill>
                <a:srgbClr val="C00000"/>
              </a:solidFill>
              <a:cs typeface="B Nazanin" pitchFamily="2" charset="-78"/>
            </a:endParaRPr>
          </a:p>
        </p:txBody>
      </p:sp>
    </p:spTree>
    <p:extLst>
      <p:ext uri="{BB962C8B-B14F-4D97-AF65-F5344CB8AC3E}">
        <p14:creationId xmlns:p14="http://schemas.microsoft.com/office/powerpoint/2010/main" val="2674619965"/>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Homa" pitchFamily="2" charset="-78"/>
              </a:rPr>
              <a:t>بحث و نتیجه گیری (3</a:t>
            </a:r>
            <a:endParaRPr lang="fa-IR" dirty="0"/>
          </a:p>
        </p:txBody>
      </p:sp>
      <p:sp>
        <p:nvSpPr>
          <p:cNvPr id="3" name="Content Placeholder 2"/>
          <p:cNvSpPr>
            <a:spLocks noGrp="1"/>
          </p:cNvSpPr>
          <p:nvPr>
            <p:ph idx="1"/>
          </p:nvPr>
        </p:nvSpPr>
        <p:spPr/>
        <p:txBody>
          <a:bodyPr>
            <a:noAutofit/>
          </a:bodyPr>
          <a:lstStyle/>
          <a:p>
            <a:r>
              <a:rPr lang="fa-IR" sz="2000" dirty="0" smtClean="0">
                <a:cs typeface="B Nazanin" pitchFamily="2" charset="-78"/>
              </a:rPr>
              <a:t>براساس مطالعه بار بیماری ها، در کشور ما، بیماری ایسکمیک قلب رتبه اول، کمر درد در رتبه دوم و حوادث ترافیکی رتبه سوم را در مقیاس </a:t>
            </a:r>
            <a:r>
              <a:rPr lang="en-US" sz="2000" dirty="0" smtClean="0">
                <a:cs typeface="B Nazanin" pitchFamily="2" charset="-78"/>
              </a:rPr>
              <a:t>DALYs </a:t>
            </a:r>
            <a:r>
              <a:rPr lang="fa-IR" sz="2000" dirty="0" smtClean="0">
                <a:cs typeface="B Nazanin" pitchFamily="2" charset="-78"/>
              </a:rPr>
              <a:t> داشته اند. ولی سایر علل، الگوی متفاوتی را نشان مي دهند. مطالعه مذکور نشان می دهد که برخی از بیماریها غیر واگیر و آسیب ها در طی دوره بیست ساله گذشته (1990 تا 2010 میلادی) روند افزایشی داشته اشته اند. </a:t>
            </a:r>
            <a:endParaRPr lang="en-US" sz="2000" dirty="0" smtClean="0">
              <a:cs typeface="B Nazanin" pitchFamily="2" charset="-78"/>
            </a:endParaRPr>
          </a:p>
          <a:p>
            <a:r>
              <a:rPr lang="fa-IR" sz="2000" dirty="0" smtClean="0">
                <a:solidFill>
                  <a:srgbClr val="C00000"/>
                </a:solidFill>
                <a:cs typeface="B Nazanin" pitchFamily="2" charset="-78"/>
              </a:rPr>
              <a:t>رتبه برخی از عوامل خطر تغییرات چشم گیری داشته اند از جمله اضافه وزن و افزایش قند خون که ناشي از تغییرات شیوه زندگی و عادات غذایی ایرانیان بوده است. بنابر این، در برنامه ریزی ها و سیاستگذاری های سلامت مداخلات هم جانبه برای ترویج الگوی های زندگی سالم با محوریت برنامه های پیشگیری مهمترین و اثربخش ترین مداخلاتی خواهند بود که  مي توانند </a:t>
            </a:r>
            <a:r>
              <a:rPr lang="fa-IR" sz="2000" smtClean="0">
                <a:solidFill>
                  <a:srgbClr val="C00000"/>
                </a:solidFill>
                <a:cs typeface="B Nazanin" pitchFamily="2" charset="-78"/>
              </a:rPr>
              <a:t>در </a:t>
            </a:r>
            <a:r>
              <a:rPr lang="fa-IR" sz="2000" smtClean="0">
                <a:solidFill>
                  <a:srgbClr val="C00000"/>
                </a:solidFill>
                <a:cs typeface="B Nazanin" pitchFamily="2" charset="-78"/>
              </a:rPr>
              <a:t>آینده  </a:t>
            </a:r>
            <a:r>
              <a:rPr lang="fa-IR" sz="2000" dirty="0" smtClean="0">
                <a:solidFill>
                  <a:srgbClr val="C00000"/>
                </a:solidFill>
                <a:cs typeface="B Nazanin" pitchFamily="2" charset="-78"/>
              </a:rPr>
              <a:t>سیمای زندگی مردم ایران را تغییر دهند. این مهم محقق نمی گردد مگر با تلاش همه جانبه همه بخش های توسعه و اجرای سیاست ها و برنامه های سلامت محور </a:t>
            </a:r>
            <a:r>
              <a:rPr lang="fa-IR" sz="2000" b="1" dirty="0" smtClean="0">
                <a:solidFill>
                  <a:srgbClr val="C00000"/>
                </a:solidFill>
                <a:cs typeface="B Nazanin" pitchFamily="2" charset="-78"/>
              </a:rPr>
              <a:t>با محوریت عوامل اجتماعی موثر بر سلامت</a:t>
            </a:r>
            <a:endParaRPr lang="fa-IR" sz="2000" dirty="0">
              <a:cs typeface="B Nazanin" pitchFamily="2" charset="-78"/>
            </a:endParaRPr>
          </a:p>
        </p:txBody>
      </p:sp>
    </p:spTree>
    <p:extLst>
      <p:ext uri="{BB962C8B-B14F-4D97-AF65-F5344CB8AC3E}">
        <p14:creationId xmlns:p14="http://schemas.microsoft.com/office/powerpoint/2010/main" val="2331839866"/>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5070</TotalTime>
  <Words>948</Words>
  <Application>Microsoft Office PowerPoint</Application>
  <PresentationFormat>On-screen Show (4:3)</PresentationFormat>
  <Paragraphs>80</Paragraphs>
  <Slides>21</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Office Theme</vt:lpstr>
      <vt:lpstr>Document</vt:lpstr>
      <vt:lpstr>PowerPoint Presentation</vt:lpstr>
      <vt:lpstr>اهميت  اطلاعات مرگ و مير</vt:lpstr>
      <vt:lpstr>مرگ(Death) :  از بين رفتن دائمي تمـام نشانه‌هاي حيات در هر زماني بعـد از تولد زنده ( قطع علائم حیـاتی بدون بازگشـت زندگي بعد از تولد زنده) </vt:lpstr>
      <vt:lpstr>شاخص ها مرگ و میر</vt:lpstr>
      <vt:lpstr>PowerPoint Presentation</vt:lpstr>
      <vt:lpstr>PowerPoint Presentation</vt:lpstr>
      <vt:lpstr>جمع آوري  اطلاعات مرگ در ايران</vt:lpstr>
      <vt:lpstr>برنامه ثبت و طبقه‌بندي مرگ و مير معاونت بهداشت-  مرکز مدیریت شبکه</vt:lpstr>
      <vt:lpstr>Data Flow in Death Registration (MOH&amp;ME –DH)</vt:lpstr>
      <vt:lpstr>PowerPoint Presentation</vt:lpstr>
      <vt:lpstr>PowerPoint Presentation</vt:lpstr>
      <vt:lpstr>چارچوب تجزیه تحلیل داده های علل مرگ بر اساس برنامه ثبت مرگ </vt:lpstr>
      <vt:lpstr>كنترل كيفيت داده ها  </vt:lpstr>
      <vt:lpstr> کنترل کیفیت  داده ها </vt:lpstr>
      <vt:lpstr>PowerPoint Presentation</vt:lpstr>
      <vt:lpstr>PowerPoint Presentation</vt:lpstr>
      <vt:lpstr>PowerPoint Presentation</vt:lpstr>
      <vt:lpstr>PowerPoint Presentation</vt:lpstr>
      <vt:lpstr>بحث و نتیجه گیری (1)</vt:lpstr>
      <vt:lpstr>بحث و نتیجه گیری (2)</vt:lpstr>
      <vt:lpstr>بحث و نتیجه گیری (3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Khosravi</dc:creator>
  <cp:lastModifiedBy>0681811374</cp:lastModifiedBy>
  <cp:revision>484</cp:revision>
  <dcterms:created xsi:type="dcterms:W3CDTF">2013-02-23T20:41:50Z</dcterms:created>
  <dcterms:modified xsi:type="dcterms:W3CDTF">2016-09-18T02:58:09Z</dcterms:modified>
</cp:coreProperties>
</file>